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71" r:id="rId10"/>
    <p:sldId id="272" r:id="rId11"/>
    <p:sldId id="273" r:id="rId12"/>
    <p:sldId id="274" r:id="rId13"/>
    <p:sldId id="264" r:id="rId14"/>
    <p:sldId id="265" r:id="rId15"/>
    <p:sldId id="275" r:id="rId16"/>
    <p:sldId id="276" r:id="rId17"/>
    <p:sldId id="277" r:id="rId18"/>
    <p:sldId id="278" r:id="rId19"/>
    <p:sldId id="266" r:id="rId20"/>
    <p:sldId id="279" r:id="rId21"/>
    <p:sldId id="267" r:id="rId22"/>
    <p:sldId id="280" r:id="rId23"/>
    <p:sldId id="281" r:id="rId24"/>
    <p:sldId id="282" r:id="rId25"/>
    <p:sldId id="268" r:id="rId26"/>
    <p:sldId id="283" r:id="rId27"/>
    <p:sldId id="284" r:id="rId28"/>
    <p:sldId id="269" r:id="rId29"/>
    <p:sldId id="270" r:id="rId3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96"/>
  </p:normalViewPr>
  <p:slideViewPr>
    <p:cSldViewPr snapToGrid="0" snapToObjects="1">
      <p:cViewPr varScale="1">
        <p:scale>
          <a:sx n="77" d="100"/>
          <a:sy n="77" d="100"/>
        </p:scale>
        <p:origin x="224" y="7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8" Type="http://schemas.openxmlformats.org/officeDocument/2006/relationships/slide" Target="slides/slide7.xml"/></Relationships>
</file>

<file path=ppt/media/image1.tiff>
</file>

<file path=ppt/media/image10.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8C3D9-0758-EF48-858F-0B1D736E95F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F8B5F3C-CF07-5649-B4DA-626C09CD97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0C2ACCF-1093-9E44-8DA5-16781D669F4C}"/>
              </a:ext>
            </a:extLst>
          </p:cNvPr>
          <p:cNvSpPr>
            <a:spLocks noGrp="1"/>
          </p:cNvSpPr>
          <p:nvPr>
            <p:ph type="dt" sz="half" idx="10"/>
          </p:nvPr>
        </p:nvSpPr>
        <p:spPr/>
        <p:txBody>
          <a:bodyPr/>
          <a:lstStyle/>
          <a:p>
            <a:fld id="{11362DDE-5540-704C-8889-AE2C1498D79C}" type="datetimeFigureOut">
              <a:rPr lang="en-US" smtClean="0"/>
              <a:t>4/10/18</a:t>
            </a:fld>
            <a:endParaRPr lang="en-US"/>
          </a:p>
        </p:txBody>
      </p:sp>
      <p:sp>
        <p:nvSpPr>
          <p:cNvPr id="5" name="Footer Placeholder 4">
            <a:extLst>
              <a:ext uri="{FF2B5EF4-FFF2-40B4-BE49-F238E27FC236}">
                <a16:creationId xmlns:a16="http://schemas.microsoft.com/office/drawing/2014/main" id="{B0EE9445-75B6-FC4B-9979-3AD630727B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73A421-4111-934A-9E44-3A990905E373}"/>
              </a:ext>
            </a:extLst>
          </p:cNvPr>
          <p:cNvSpPr>
            <a:spLocks noGrp="1"/>
          </p:cNvSpPr>
          <p:nvPr>
            <p:ph type="sldNum" sz="quarter" idx="12"/>
          </p:nvPr>
        </p:nvSpPr>
        <p:spPr/>
        <p:txBody>
          <a:bodyPr/>
          <a:lstStyle/>
          <a:p>
            <a:fld id="{C2072586-F82B-8C40-83E5-914CCAC453E2}" type="slidenum">
              <a:rPr lang="en-US" smtClean="0"/>
              <a:t>‹#›</a:t>
            </a:fld>
            <a:endParaRPr lang="en-US"/>
          </a:p>
        </p:txBody>
      </p:sp>
    </p:spTree>
    <p:extLst>
      <p:ext uri="{BB962C8B-B14F-4D97-AF65-F5344CB8AC3E}">
        <p14:creationId xmlns:p14="http://schemas.microsoft.com/office/powerpoint/2010/main" val="2146650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87582-2D1A-8644-B93C-2CCD49570A8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F5DD936-28F4-7C45-86E9-6122DC9AA45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A86BB0-1C53-EC40-94E2-944CE3FA5468}"/>
              </a:ext>
            </a:extLst>
          </p:cNvPr>
          <p:cNvSpPr>
            <a:spLocks noGrp="1"/>
          </p:cNvSpPr>
          <p:nvPr>
            <p:ph type="dt" sz="half" idx="10"/>
          </p:nvPr>
        </p:nvSpPr>
        <p:spPr/>
        <p:txBody>
          <a:bodyPr/>
          <a:lstStyle/>
          <a:p>
            <a:fld id="{11362DDE-5540-704C-8889-AE2C1498D79C}" type="datetimeFigureOut">
              <a:rPr lang="en-US" smtClean="0"/>
              <a:t>4/10/18</a:t>
            </a:fld>
            <a:endParaRPr lang="en-US"/>
          </a:p>
        </p:txBody>
      </p:sp>
      <p:sp>
        <p:nvSpPr>
          <p:cNvPr id="5" name="Footer Placeholder 4">
            <a:extLst>
              <a:ext uri="{FF2B5EF4-FFF2-40B4-BE49-F238E27FC236}">
                <a16:creationId xmlns:a16="http://schemas.microsoft.com/office/drawing/2014/main" id="{E4614149-D669-A44F-873C-7BF97488AD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73BAFBA-08A7-0542-A4F3-6C3EAD3A5598}"/>
              </a:ext>
            </a:extLst>
          </p:cNvPr>
          <p:cNvSpPr>
            <a:spLocks noGrp="1"/>
          </p:cNvSpPr>
          <p:nvPr>
            <p:ph type="sldNum" sz="quarter" idx="12"/>
          </p:nvPr>
        </p:nvSpPr>
        <p:spPr/>
        <p:txBody>
          <a:bodyPr/>
          <a:lstStyle/>
          <a:p>
            <a:fld id="{C2072586-F82B-8C40-83E5-914CCAC453E2}" type="slidenum">
              <a:rPr lang="en-US" smtClean="0"/>
              <a:t>‹#›</a:t>
            </a:fld>
            <a:endParaRPr lang="en-US"/>
          </a:p>
        </p:txBody>
      </p:sp>
    </p:spTree>
    <p:extLst>
      <p:ext uri="{BB962C8B-B14F-4D97-AF65-F5344CB8AC3E}">
        <p14:creationId xmlns:p14="http://schemas.microsoft.com/office/powerpoint/2010/main" val="35696917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0C1982B-87A5-BB40-B6C4-7C3537409DA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D1913A3-08C8-9C41-BEE4-499D87C7C12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908E5B-4363-3143-8277-7E81FB2E20DE}"/>
              </a:ext>
            </a:extLst>
          </p:cNvPr>
          <p:cNvSpPr>
            <a:spLocks noGrp="1"/>
          </p:cNvSpPr>
          <p:nvPr>
            <p:ph type="dt" sz="half" idx="10"/>
          </p:nvPr>
        </p:nvSpPr>
        <p:spPr/>
        <p:txBody>
          <a:bodyPr/>
          <a:lstStyle/>
          <a:p>
            <a:fld id="{11362DDE-5540-704C-8889-AE2C1498D79C}" type="datetimeFigureOut">
              <a:rPr lang="en-US" smtClean="0"/>
              <a:t>4/10/18</a:t>
            </a:fld>
            <a:endParaRPr lang="en-US"/>
          </a:p>
        </p:txBody>
      </p:sp>
      <p:sp>
        <p:nvSpPr>
          <p:cNvPr id="5" name="Footer Placeholder 4">
            <a:extLst>
              <a:ext uri="{FF2B5EF4-FFF2-40B4-BE49-F238E27FC236}">
                <a16:creationId xmlns:a16="http://schemas.microsoft.com/office/drawing/2014/main" id="{06FE1ACE-03A3-3F42-9764-A0980CEA63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96D730-81C2-6747-B60B-74EF3BDB688E}"/>
              </a:ext>
            </a:extLst>
          </p:cNvPr>
          <p:cNvSpPr>
            <a:spLocks noGrp="1"/>
          </p:cNvSpPr>
          <p:nvPr>
            <p:ph type="sldNum" sz="quarter" idx="12"/>
          </p:nvPr>
        </p:nvSpPr>
        <p:spPr/>
        <p:txBody>
          <a:bodyPr/>
          <a:lstStyle/>
          <a:p>
            <a:fld id="{C2072586-F82B-8C40-83E5-914CCAC453E2}" type="slidenum">
              <a:rPr lang="en-US" smtClean="0"/>
              <a:t>‹#›</a:t>
            </a:fld>
            <a:endParaRPr lang="en-US"/>
          </a:p>
        </p:txBody>
      </p:sp>
    </p:spTree>
    <p:extLst>
      <p:ext uri="{BB962C8B-B14F-4D97-AF65-F5344CB8AC3E}">
        <p14:creationId xmlns:p14="http://schemas.microsoft.com/office/powerpoint/2010/main" val="33150137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BB80CD-B3CC-CE43-BFFF-3EF49E7306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342DC0-2821-804E-B1A7-3F96A68960B9}"/>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C6DCC2-6C19-C240-A5B2-F56E0E2E30C4}"/>
              </a:ext>
            </a:extLst>
          </p:cNvPr>
          <p:cNvSpPr>
            <a:spLocks noGrp="1"/>
          </p:cNvSpPr>
          <p:nvPr>
            <p:ph type="dt" sz="half" idx="10"/>
          </p:nvPr>
        </p:nvSpPr>
        <p:spPr/>
        <p:txBody>
          <a:bodyPr/>
          <a:lstStyle/>
          <a:p>
            <a:fld id="{11362DDE-5540-704C-8889-AE2C1498D79C}" type="datetimeFigureOut">
              <a:rPr lang="en-US" smtClean="0"/>
              <a:t>4/10/18</a:t>
            </a:fld>
            <a:endParaRPr lang="en-US"/>
          </a:p>
        </p:txBody>
      </p:sp>
      <p:sp>
        <p:nvSpPr>
          <p:cNvPr id="5" name="Footer Placeholder 4">
            <a:extLst>
              <a:ext uri="{FF2B5EF4-FFF2-40B4-BE49-F238E27FC236}">
                <a16:creationId xmlns:a16="http://schemas.microsoft.com/office/drawing/2014/main" id="{6CE3F2CF-EA0F-2449-AED0-8AE409192E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6C3EBC-C13F-0E4D-96E0-2C42A8F00961}"/>
              </a:ext>
            </a:extLst>
          </p:cNvPr>
          <p:cNvSpPr>
            <a:spLocks noGrp="1"/>
          </p:cNvSpPr>
          <p:nvPr>
            <p:ph type="sldNum" sz="quarter" idx="12"/>
          </p:nvPr>
        </p:nvSpPr>
        <p:spPr/>
        <p:txBody>
          <a:bodyPr/>
          <a:lstStyle/>
          <a:p>
            <a:fld id="{C2072586-F82B-8C40-83E5-914CCAC453E2}" type="slidenum">
              <a:rPr lang="en-US" smtClean="0"/>
              <a:t>‹#›</a:t>
            </a:fld>
            <a:endParaRPr lang="en-US"/>
          </a:p>
        </p:txBody>
      </p:sp>
    </p:spTree>
    <p:extLst>
      <p:ext uri="{BB962C8B-B14F-4D97-AF65-F5344CB8AC3E}">
        <p14:creationId xmlns:p14="http://schemas.microsoft.com/office/powerpoint/2010/main" val="55254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2D2F0A-D40E-4747-BD6D-2FDE34E572D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FCBF75-2E50-4840-91CB-914A9AD47CE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5E33D9D-5F84-5447-805F-F6522A66E31D}"/>
              </a:ext>
            </a:extLst>
          </p:cNvPr>
          <p:cNvSpPr>
            <a:spLocks noGrp="1"/>
          </p:cNvSpPr>
          <p:nvPr>
            <p:ph type="dt" sz="half" idx="10"/>
          </p:nvPr>
        </p:nvSpPr>
        <p:spPr/>
        <p:txBody>
          <a:bodyPr/>
          <a:lstStyle/>
          <a:p>
            <a:fld id="{11362DDE-5540-704C-8889-AE2C1498D79C}" type="datetimeFigureOut">
              <a:rPr lang="en-US" smtClean="0"/>
              <a:t>4/10/18</a:t>
            </a:fld>
            <a:endParaRPr lang="en-US"/>
          </a:p>
        </p:txBody>
      </p:sp>
      <p:sp>
        <p:nvSpPr>
          <p:cNvPr id="5" name="Footer Placeholder 4">
            <a:extLst>
              <a:ext uri="{FF2B5EF4-FFF2-40B4-BE49-F238E27FC236}">
                <a16:creationId xmlns:a16="http://schemas.microsoft.com/office/drawing/2014/main" id="{61AA9070-8A5A-F54A-8D74-8F85F4B8F4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57A9AB-996C-B14E-BBD0-078211329406}"/>
              </a:ext>
            </a:extLst>
          </p:cNvPr>
          <p:cNvSpPr>
            <a:spLocks noGrp="1"/>
          </p:cNvSpPr>
          <p:nvPr>
            <p:ph type="sldNum" sz="quarter" idx="12"/>
          </p:nvPr>
        </p:nvSpPr>
        <p:spPr/>
        <p:txBody>
          <a:bodyPr/>
          <a:lstStyle/>
          <a:p>
            <a:fld id="{C2072586-F82B-8C40-83E5-914CCAC453E2}" type="slidenum">
              <a:rPr lang="en-US" smtClean="0"/>
              <a:t>‹#›</a:t>
            </a:fld>
            <a:endParaRPr lang="en-US"/>
          </a:p>
        </p:txBody>
      </p:sp>
    </p:spTree>
    <p:extLst>
      <p:ext uri="{BB962C8B-B14F-4D97-AF65-F5344CB8AC3E}">
        <p14:creationId xmlns:p14="http://schemas.microsoft.com/office/powerpoint/2010/main" val="2061017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385995-1E29-6741-9976-A05D504FCFF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EF5DF2-7415-CB4A-A4F4-65543CBFCEF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4E42E76-C59F-CE41-B1E6-E2876C04FAB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51322E8-35AB-5046-A45D-3051F60C8FB8}"/>
              </a:ext>
            </a:extLst>
          </p:cNvPr>
          <p:cNvSpPr>
            <a:spLocks noGrp="1"/>
          </p:cNvSpPr>
          <p:nvPr>
            <p:ph type="dt" sz="half" idx="10"/>
          </p:nvPr>
        </p:nvSpPr>
        <p:spPr/>
        <p:txBody>
          <a:bodyPr/>
          <a:lstStyle/>
          <a:p>
            <a:fld id="{11362DDE-5540-704C-8889-AE2C1498D79C}" type="datetimeFigureOut">
              <a:rPr lang="en-US" smtClean="0"/>
              <a:t>4/10/18</a:t>
            </a:fld>
            <a:endParaRPr lang="en-US"/>
          </a:p>
        </p:txBody>
      </p:sp>
      <p:sp>
        <p:nvSpPr>
          <p:cNvPr id="6" name="Footer Placeholder 5">
            <a:extLst>
              <a:ext uri="{FF2B5EF4-FFF2-40B4-BE49-F238E27FC236}">
                <a16:creationId xmlns:a16="http://schemas.microsoft.com/office/drawing/2014/main" id="{E44254F1-4401-3C45-A7E6-24083550D1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6B33BE-BE5C-6041-8EFF-6C74668CFEE3}"/>
              </a:ext>
            </a:extLst>
          </p:cNvPr>
          <p:cNvSpPr>
            <a:spLocks noGrp="1"/>
          </p:cNvSpPr>
          <p:nvPr>
            <p:ph type="sldNum" sz="quarter" idx="12"/>
          </p:nvPr>
        </p:nvSpPr>
        <p:spPr/>
        <p:txBody>
          <a:bodyPr/>
          <a:lstStyle/>
          <a:p>
            <a:fld id="{C2072586-F82B-8C40-83E5-914CCAC453E2}" type="slidenum">
              <a:rPr lang="en-US" smtClean="0"/>
              <a:t>‹#›</a:t>
            </a:fld>
            <a:endParaRPr lang="en-US"/>
          </a:p>
        </p:txBody>
      </p:sp>
    </p:spTree>
    <p:extLst>
      <p:ext uri="{BB962C8B-B14F-4D97-AF65-F5344CB8AC3E}">
        <p14:creationId xmlns:p14="http://schemas.microsoft.com/office/powerpoint/2010/main" val="26063341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8D99CE-B39E-FB44-B837-D71CC282000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320B623-F6D0-E04E-A714-533BB735A1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0D20BA5-9C03-9147-803C-2EC470901F8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07BE70-9DD6-9540-9981-055924CD7F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CD43AA0-F640-3440-B520-E89FF577E5B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A0C95C2-D602-DF43-985D-CC086D45FE3A}"/>
              </a:ext>
            </a:extLst>
          </p:cNvPr>
          <p:cNvSpPr>
            <a:spLocks noGrp="1"/>
          </p:cNvSpPr>
          <p:nvPr>
            <p:ph type="dt" sz="half" idx="10"/>
          </p:nvPr>
        </p:nvSpPr>
        <p:spPr/>
        <p:txBody>
          <a:bodyPr/>
          <a:lstStyle/>
          <a:p>
            <a:fld id="{11362DDE-5540-704C-8889-AE2C1498D79C}" type="datetimeFigureOut">
              <a:rPr lang="en-US" smtClean="0"/>
              <a:t>4/10/18</a:t>
            </a:fld>
            <a:endParaRPr lang="en-US"/>
          </a:p>
        </p:txBody>
      </p:sp>
      <p:sp>
        <p:nvSpPr>
          <p:cNvPr id="8" name="Footer Placeholder 7">
            <a:extLst>
              <a:ext uri="{FF2B5EF4-FFF2-40B4-BE49-F238E27FC236}">
                <a16:creationId xmlns:a16="http://schemas.microsoft.com/office/drawing/2014/main" id="{ABF82B50-173F-9E4E-B9DB-4125D618806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011E2BC-031C-B147-AD00-8F73053E05F3}"/>
              </a:ext>
            </a:extLst>
          </p:cNvPr>
          <p:cNvSpPr>
            <a:spLocks noGrp="1"/>
          </p:cNvSpPr>
          <p:nvPr>
            <p:ph type="sldNum" sz="quarter" idx="12"/>
          </p:nvPr>
        </p:nvSpPr>
        <p:spPr/>
        <p:txBody>
          <a:bodyPr/>
          <a:lstStyle/>
          <a:p>
            <a:fld id="{C2072586-F82B-8C40-83E5-914CCAC453E2}" type="slidenum">
              <a:rPr lang="en-US" smtClean="0"/>
              <a:t>‹#›</a:t>
            </a:fld>
            <a:endParaRPr lang="en-US"/>
          </a:p>
        </p:txBody>
      </p:sp>
    </p:spTree>
    <p:extLst>
      <p:ext uri="{BB962C8B-B14F-4D97-AF65-F5344CB8AC3E}">
        <p14:creationId xmlns:p14="http://schemas.microsoft.com/office/powerpoint/2010/main" val="25738124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A68E0F-F7FE-EE4D-B62E-7DB1B6B2F5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90210E8-872D-AC45-B6FC-A90D02533703}"/>
              </a:ext>
            </a:extLst>
          </p:cNvPr>
          <p:cNvSpPr>
            <a:spLocks noGrp="1"/>
          </p:cNvSpPr>
          <p:nvPr>
            <p:ph type="dt" sz="half" idx="10"/>
          </p:nvPr>
        </p:nvSpPr>
        <p:spPr/>
        <p:txBody>
          <a:bodyPr/>
          <a:lstStyle/>
          <a:p>
            <a:fld id="{11362DDE-5540-704C-8889-AE2C1498D79C}" type="datetimeFigureOut">
              <a:rPr lang="en-US" smtClean="0"/>
              <a:t>4/10/18</a:t>
            </a:fld>
            <a:endParaRPr lang="en-US"/>
          </a:p>
        </p:txBody>
      </p:sp>
      <p:sp>
        <p:nvSpPr>
          <p:cNvPr id="4" name="Footer Placeholder 3">
            <a:extLst>
              <a:ext uri="{FF2B5EF4-FFF2-40B4-BE49-F238E27FC236}">
                <a16:creationId xmlns:a16="http://schemas.microsoft.com/office/drawing/2014/main" id="{ED53F0E3-9EC3-154A-B585-8341ABC3595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37E136-4025-9741-B6DF-CFB8B0EF9573}"/>
              </a:ext>
            </a:extLst>
          </p:cNvPr>
          <p:cNvSpPr>
            <a:spLocks noGrp="1"/>
          </p:cNvSpPr>
          <p:nvPr>
            <p:ph type="sldNum" sz="quarter" idx="12"/>
          </p:nvPr>
        </p:nvSpPr>
        <p:spPr/>
        <p:txBody>
          <a:bodyPr/>
          <a:lstStyle/>
          <a:p>
            <a:fld id="{C2072586-F82B-8C40-83E5-914CCAC453E2}" type="slidenum">
              <a:rPr lang="en-US" smtClean="0"/>
              <a:t>‹#›</a:t>
            </a:fld>
            <a:endParaRPr lang="en-US"/>
          </a:p>
        </p:txBody>
      </p:sp>
    </p:spTree>
    <p:extLst>
      <p:ext uri="{BB962C8B-B14F-4D97-AF65-F5344CB8AC3E}">
        <p14:creationId xmlns:p14="http://schemas.microsoft.com/office/powerpoint/2010/main" val="14336737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362028-D412-A94D-A0CE-90FDE7766E90}"/>
              </a:ext>
            </a:extLst>
          </p:cNvPr>
          <p:cNvSpPr>
            <a:spLocks noGrp="1"/>
          </p:cNvSpPr>
          <p:nvPr>
            <p:ph type="dt" sz="half" idx="10"/>
          </p:nvPr>
        </p:nvSpPr>
        <p:spPr/>
        <p:txBody>
          <a:bodyPr/>
          <a:lstStyle/>
          <a:p>
            <a:fld id="{11362DDE-5540-704C-8889-AE2C1498D79C}" type="datetimeFigureOut">
              <a:rPr lang="en-US" smtClean="0"/>
              <a:t>4/10/18</a:t>
            </a:fld>
            <a:endParaRPr lang="en-US"/>
          </a:p>
        </p:txBody>
      </p:sp>
      <p:sp>
        <p:nvSpPr>
          <p:cNvPr id="3" name="Footer Placeholder 2">
            <a:extLst>
              <a:ext uri="{FF2B5EF4-FFF2-40B4-BE49-F238E27FC236}">
                <a16:creationId xmlns:a16="http://schemas.microsoft.com/office/drawing/2014/main" id="{D16BC866-DE1A-3B4C-9103-BE1CE11A49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C66FD6E-E9C3-A34E-98B5-2064D27A1682}"/>
              </a:ext>
            </a:extLst>
          </p:cNvPr>
          <p:cNvSpPr>
            <a:spLocks noGrp="1"/>
          </p:cNvSpPr>
          <p:nvPr>
            <p:ph type="sldNum" sz="quarter" idx="12"/>
          </p:nvPr>
        </p:nvSpPr>
        <p:spPr/>
        <p:txBody>
          <a:bodyPr/>
          <a:lstStyle/>
          <a:p>
            <a:fld id="{C2072586-F82B-8C40-83E5-914CCAC453E2}" type="slidenum">
              <a:rPr lang="en-US" smtClean="0"/>
              <a:t>‹#›</a:t>
            </a:fld>
            <a:endParaRPr lang="en-US"/>
          </a:p>
        </p:txBody>
      </p:sp>
    </p:spTree>
    <p:extLst>
      <p:ext uri="{BB962C8B-B14F-4D97-AF65-F5344CB8AC3E}">
        <p14:creationId xmlns:p14="http://schemas.microsoft.com/office/powerpoint/2010/main" val="17845832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28CB48-0299-2747-8169-0D6F29AAE60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EF9301B-9E27-B641-8021-A2E11F531ED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48AC26A-8CC9-7B41-9159-82AAB1B7EB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51F0313-75FA-6847-9305-2964EB445FEF}"/>
              </a:ext>
            </a:extLst>
          </p:cNvPr>
          <p:cNvSpPr>
            <a:spLocks noGrp="1"/>
          </p:cNvSpPr>
          <p:nvPr>
            <p:ph type="dt" sz="half" idx="10"/>
          </p:nvPr>
        </p:nvSpPr>
        <p:spPr/>
        <p:txBody>
          <a:bodyPr/>
          <a:lstStyle/>
          <a:p>
            <a:fld id="{11362DDE-5540-704C-8889-AE2C1498D79C}" type="datetimeFigureOut">
              <a:rPr lang="en-US" smtClean="0"/>
              <a:t>4/10/18</a:t>
            </a:fld>
            <a:endParaRPr lang="en-US"/>
          </a:p>
        </p:txBody>
      </p:sp>
      <p:sp>
        <p:nvSpPr>
          <p:cNvPr id="6" name="Footer Placeholder 5">
            <a:extLst>
              <a:ext uri="{FF2B5EF4-FFF2-40B4-BE49-F238E27FC236}">
                <a16:creationId xmlns:a16="http://schemas.microsoft.com/office/drawing/2014/main" id="{BCA1B96F-02D3-C14B-84A9-2AB2276530A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9C80CC-6559-1242-9DDD-837E77603555}"/>
              </a:ext>
            </a:extLst>
          </p:cNvPr>
          <p:cNvSpPr>
            <a:spLocks noGrp="1"/>
          </p:cNvSpPr>
          <p:nvPr>
            <p:ph type="sldNum" sz="quarter" idx="12"/>
          </p:nvPr>
        </p:nvSpPr>
        <p:spPr/>
        <p:txBody>
          <a:bodyPr/>
          <a:lstStyle/>
          <a:p>
            <a:fld id="{C2072586-F82B-8C40-83E5-914CCAC453E2}" type="slidenum">
              <a:rPr lang="en-US" smtClean="0"/>
              <a:t>‹#›</a:t>
            </a:fld>
            <a:endParaRPr lang="en-US"/>
          </a:p>
        </p:txBody>
      </p:sp>
    </p:spTree>
    <p:extLst>
      <p:ext uri="{BB962C8B-B14F-4D97-AF65-F5344CB8AC3E}">
        <p14:creationId xmlns:p14="http://schemas.microsoft.com/office/powerpoint/2010/main" val="37488934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1D62C-FD39-DD40-A04D-BF58970E66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5014BED-207B-1341-BA86-47FAD6BC4AC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36D00BA-80FD-0C48-AB87-90C5FFDBE6A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B859C562-5A5C-9143-B8C9-A162F97675F5}"/>
              </a:ext>
            </a:extLst>
          </p:cNvPr>
          <p:cNvSpPr>
            <a:spLocks noGrp="1"/>
          </p:cNvSpPr>
          <p:nvPr>
            <p:ph type="dt" sz="half" idx="10"/>
          </p:nvPr>
        </p:nvSpPr>
        <p:spPr/>
        <p:txBody>
          <a:bodyPr/>
          <a:lstStyle/>
          <a:p>
            <a:fld id="{11362DDE-5540-704C-8889-AE2C1498D79C}" type="datetimeFigureOut">
              <a:rPr lang="en-US" smtClean="0"/>
              <a:t>4/10/18</a:t>
            </a:fld>
            <a:endParaRPr lang="en-US"/>
          </a:p>
        </p:txBody>
      </p:sp>
      <p:sp>
        <p:nvSpPr>
          <p:cNvPr id="6" name="Footer Placeholder 5">
            <a:extLst>
              <a:ext uri="{FF2B5EF4-FFF2-40B4-BE49-F238E27FC236}">
                <a16:creationId xmlns:a16="http://schemas.microsoft.com/office/drawing/2014/main" id="{FFDDFD2D-9B03-5D4C-A357-44C3722F1AC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F5C3E4-1F0B-584E-90DE-9A4CC787A481}"/>
              </a:ext>
            </a:extLst>
          </p:cNvPr>
          <p:cNvSpPr>
            <a:spLocks noGrp="1"/>
          </p:cNvSpPr>
          <p:nvPr>
            <p:ph type="sldNum" sz="quarter" idx="12"/>
          </p:nvPr>
        </p:nvSpPr>
        <p:spPr/>
        <p:txBody>
          <a:bodyPr/>
          <a:lstStyle/>
          <a:p>
            <a:fld id="{C2072586-F82B-8C40-83E5-914CCAC453E2}" type="slidenum">
              <a:rPr lang="en-US" smtClean="0"/>
              <a:t>‹#›</a:t>
            </a:fld>
            <a:endParaRPr lang="en-US"/>
          </a:p>
        </p:txBody>
      </p:sp>
    </p:spTree>
    <p:extLst>
      <p:ext uri="{BB962C8B-B14F-4D97-AF65-F5344CB8AC3E}">
        <p14:creationId xmlns:p14="http://schemas.microsoft.com/office/powerpoint/2010/main" val="18562504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B519ABB-B1CE-7C49-8336-7DB6CADE84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17F40C2-8E29-C443-986E-CDC6ECE8EB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F5B2E9-F5DB-AA4C-8A31-ED5CE9070AD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362DDE-5540-704C-8889-AE2C1498D79C}" type="datetimeFigureOut">
              <a:rPr lang="en-US" smtClean="0"/>
              <a:t>4/10/18</a:t>
            </a:fld>
            <a:endParaRPr lang="en-US"/>
          </a:p>
        </p:txBody>
      </p:sp>
      <p:sp>
        <p:nvSpPr>
          <p:cNvPr id="5" name="Footer Placeholder 4">
            <a:extLst>
              <a:ext uri="{FF2B5EF4-FFF2-40B4-BE49-F238E27FC236}">
                <a16:creationId xmlns:a16="http://schemas.microsoft.com/office/drawing/2014/main" id="{D88E3F83-B40B-814B-A82D-91B72EC627E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AF43661-9B12-0A46-8709-8D579D26C4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072586-F82B-8C40-83E5-914CCAC453E2}" type="slidenum">
              <a:rPr lang="en-US" smtClean="0"/>
              <a:t>‹#›</a:t>
            </a:fld>
            <a:endParaRPr lang="en-US"/>
          </a:p>
        </p:txBody>
      </p:sp>
    </p:spTree>
    <p:extLst>
      <p:ext uri="{BB962C8B-B14F-4D97-AF65-F5344CB8AC3E}">
        <p14:creationId xmlns:p14="http://schemas.microsoft.com/office/powerpoint/2010/main" val="29996614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81DDE-0DAE-314A-B16C-ABAEB49112B3}"/>
              </a:ext>
            </a:extLst>
          </p:cNvPr>
          <p:cNvSpPr>
            <a:spLocks noGrp="1"/>
          </p:cNvSpPr>
          <p:nvPr>
            <p:ph type="ctrTitle"/>
          </p:nvPr>
        </p:nvSpPr>
        <p:spPr/>
        <p:txBody>
          <a:bodyPr>
            <a:normAutofit fontScale="90000"/>
          </a:bodyPr>
          <a:lstStyle/>
          <a:p>
            <a:r>
              <a:rPr lang="en-US" dirty="0"/>
              <a:t> </a:t>
            </a:r>
            <a:r>
              <a:rPr lang="en-US" sz="3600" dirty="0"/>
              <a:t>JUVENILE INCARCERATION, HUMAN CAPITAL,</a:t>
            </a:r>
            <a:br>
              <a:rPr lang="en-US" sz="3600" dirty="0"/>
            </a:br>
            <a:r>
              <a:rPr lang="en-US" sz="3600" dirty="0"/>
              <a:t>AND FUTURE CRIME: EVIDENCE FROM RANDOMLY</a:t>
            </a:r>
            <a:br>
              <a:rPr lang="en-US" sz="3600" dirty="0"/>
            </a:br>
            <a:r>
              <a:rPr lang="en-US" sz="3600" dirty="0"/>
              <a:t>ASSIGNED JUDGES</a:t>
            </a:r>
          </a:p>
        </p:txBody>
      </p:sp>
      <p:sp>
        <p:nvSpPr>
          <p:cNvPr id="3" name="Subtitle 2">
            <a:extLst>
              <a:ext uri="{FF2B5EF4-FFF2-40B4-BE49-F238E27FC236}">
                <a16:creationId xmlns:a16="http://schemas.microsoft.com/office/drawing/2014/main" id="{A68C1029-F885-F547-BE7C-DB3E6CCA2AD5}"/>
              </a:ext>
            </a:extLst>
          </p:cNvPr>
          <p:cNvSpPr>
            <a:spLocks noGrp="1"/>
          </p:cNvSpPr>
          <p:nvPr>
            <p:ph type="subTitle" idx="1"/>
          </p:nvPr>
        </p:nvSpPr>
        <p:spPr/>
        <p:txBody>
          <a:bodyPr/>
          <a:lstStyle/>
          <a:p>
            <a:r>
              <a:rPr lang="en-US" dirty="0"/>
              <a:t> Anna </a:t>
            </a:r>
            <a:r>
              <a:rPr lang="en-US" dirty="0" err="1"/>
              <a:t>Aizer</a:t>
            </a:r>
            <a:r>
              <a:rPr lang="en-US" dirty="0"/>
              <a:t> and Joseph J. Doyle, Jr</a:t>
            </a:r>
          </a:p>
          <a:p>
            <a:endParaRPr lang="en-US" dirty="0"/>
          </a:p>
        </p:txBody>
      </p:sp>
    </p:spTree>
    <p:extLst>
      <p:ext uri="{BB962C8B-B14F-4D97-AF65-F5344CB8AC3E}">
        <p14:creationId xmlns:p14="http://schemas.microsoft.com/office/powerpoint/2010/main" val="7439222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ABCA8-FEF0-654F-97A6-33AA99803E33}"/>
              </a:ext>
            </a:extLst>
          </p:cNvPr>
          <p:cNvSpPr>
            <a:spLocks noGrp="1"/>
          </p:cNvSpPr>
          <p:nvPr>
            <p:ph type="title"/>
          </p:nvPr>
        </p:nvSpPr>
        <p:spPr/>
        <p:txBody>
          <a:bodyPr/>
          <a:lstStyle/>
          <a:p>
            <a:r>
              <a:rPr lang="en-US" dirty="0"/>
              <a:t>Model</a:t>
            </a:r>
          </a:p>
        </p:txBody>
      </p:sp>
      <p:sp>
        <p:nvSpPr>
          <p:cNvPr id="6" name="Content Placeholder 5">
            <a:extLst>
              <a:ext uri="{FF2B5EF4-FFF2-40B4-BE49-F238E27FC236}">
                <a16:creationId xmlns:a16="http://schemas.microsoft.com/office/drawing/2014/main" id="{DD7CF47C-EB8E-8640-AB49-EBA733BFCB7E}"/>
              </a:ext>
            </a:extLst>
          </p:cNvPr>
          <p:cNvSpPr>
            <a:spLocks noGrp="1"/>
          </p:cNvSpPr>
          <p:nvPr>
            <p:ph idx="1"/>
          </p:nvPr>
        </p:nvSpPr>
        <p:spPr/>
        <p:txBody>
          <a:bodyPr/>
          <a:lstStyle/>
          <a:p>
            <a:endParaRPr lang="en-US" dirty="0"/>
          </a:p>
          <a:p>
            <a:endParaRPr lang="en-US" dirty="0"/>
          </a:p>
          <a:p>
            <a:r>
              <a:rPr lang="en-US" dirty="0"/>
              <a:t>Y is outcome (HS graduation or recidivism indicator) for ith individual</a:t>
            </a:r>
          </a:p>
          <a:p>
            <a:r>
              <a:rPr lang="en-US" dirty="0"/>
              <a:t>JI is indicator for juvenile incarceration</a:t>
            </a:r>
          </a:p>
          <a:p>
            <a:r>
              <a:rPr lang="en-US" dirty="0"/>
              <a:t>X includes other covariates</a:t>
            </a:r>
          </a:p>
          <a:p>
            <a:r>
              <a:rPr lang="en-US" dirty="0"/>
              <a:t>Problem: </a:t>
            </a:r>
          </a:p>
          <a:p>
            <a:pPr lvl="1"/>
            <a:r>
              <a:rPr lang="en-US" dirty="0"/>
              <a:t>unobservable factors that affect outcome Y may also influence juvenile incarceration</a:t>
            </a:r>
          </a:p>
          <a:p>
            <a:pPr lvl="1"/>
            <a:r>
              <a:rPr lang="en-US" dirty="0"/>
              <a:t>If so, OLS applied to model above does not identify effect of JI</a:t>
            </a:r>
          </a:p>
        </p:txBody>
      </p:sp>
      <p:pic>
        <p:nvPicPr>
          <p:cNvPr id="7" name="Content Placeholder 3">
            <a:extLst>
              <a:ext uri="{FF2B5EF4-FFF2-40B4-BE49-F238E27FC236}">
                <a16:creationId xmlns:a16="http://schemas.microsoft.com/office/drawing/2014/main" id="{8DE0B249-C300-3D4A-9259-7CB5F8BD2D7B}"/>
              </a:ext>
            </a:extLst>
          </p:cNvPr>
          <p:cNvPicPr>
            <a:picLocks noChangeAspect="1"/>
          </p:cNvPicPr>
          <p:nvPr/>
        </p:nvPicPr>
        <p:blipFill>
          <a:blip r:embed="rId2"/>
          <a:stretch>
            <a:fillRect/>
          </a:stretch>
        </p:blipFill>
        <p:spPr>
          <a:xfrm>
            <a:off x="993647" y="1831880"/>
            <a:ext cx="3953509" cy="691864"/>
          </a:xfrm>
          <a:prstGeom prst="rect">
            <a:avLst/>
          </a:prstGeom>
        </p:spPr>
      </p:pic>
    </p:spTree>
    <p:extLst>
      <p:ext uri="{BB962C8B-B14F-4D97-AF65-F5344CB8AC3E}">
        <p14:creationId xmlns:p14="http://schemas.microsoft.com/office/powerpoint/2010/main" val="901930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52DE1-3454-8E48-A163-85EFDFFB3B8A}"/>
              </a:ext>
            </a:extLst>
          </p:cNvPr>
          <p:cNvSpPr>
            <a:spLocks noGrp="1"/>
          </p:cNvSpPr>
          <p:nvPr>
            <p:ph type="title"/>
          </p:nvPr>
        </p:nvSpPr>
        <p:spPr/>
        <p:txBody>
          <a:bodyPr/>
          <a:lstStyle/>
          <a:p>
            <a:r>
              <a:rPr lang="en-US" dirty="0"/>
              <a:t>Strategy</a:t>
            </a:r>
          </a:p>
        </p:txBody>
      </p:sp>
      <p:sp>
        <p:nvSpPr>
          <p:cNvPr id="3" name="Content Placeholder 2">
            <a:extLst>
              <a:ext uri="{FF2B5EF4-FFF2-40B4-BE49-F238E27FC236}">
                <a16:creationId xmlns:a16="http://schemas.microsoft.com/office/drawing/2014/main" id="{90600D00-1BBF-DA45-A27F-DF79DAED95EA}"/>
              </a:ext>
            </a:extLst>
          </p:cNvPr>
          <p:cNvSpPr>
            <a:spLocks noGrp="1"/>
          </p:cNvSpPr>
          <p:nvPr>
            <p:ph idx="1"/>
          </p:nvPr>
        </p:nvSpPr>
        <p:spPr/>
        <p:txBody>
          <a:bodyPr/>
          <a:lstStyle/>
          <a:p>
            <a:r>
              <a:rPr lang="en-US" dirty="0"/>
              <a:t>Control for as many characteristics (X’s) as possible, using full sample of CPS kids</a:t>
            </a:r>
          </a:p>
          <a:p>
            <a:r>
              <a:rPr lang="en-US" dirty="0"/>
              <a:t>Restrict attention to kids who appeared in juvenile court</a:t>
            </a:r>
          </a:p>
          <a:p>
            <a:pPr lvl="1"/>
            <a:r>
              <a:rPr lang="en-US" dirty="0"/>
              <a:t>Use controls</a:t>
            </a:r>
          </a:p>
          <a:p>
            <a:pPr lvl="1"/>
            <a:r>
              <a:rPr lang="en-US" dirty="0"/>
              <a:t>Use judge-IV</a:t>
            </a:r>
          </a:p>
          <a:p>
            <a:endParaRPr lang="en-US" dirty="0"/>
          </a:p>
        </p:txBody>
      </p:sp>
    </p:spTree>
    <p:extLst>
      <p:ext uri="{BB962C8B-B14F-4D97-AF65-F5344CB8AC3E}">
        <p14:creationId xmlns:p14="http://schemas.microsoft.com/office/powerpoint/2010/main" val="13771323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407495-2398-554E-AEFB-8B7AC74AFF17}"/>
              </a:ext>
            </a:extLst>
          </p:cNvPr>
          <p:cNvSpPr>
            <a:spLocks noGrp="1"/>
          </p:cNvSpPr>
          <p:nvPr>
            <p:ph type="title"/>
          </p:nvPr>
        </p:nvSpPr>
        <p:spPr/>
        <p:txBody>
          <a:bodyPr/>
          <a:lstStyle/>
          <a:p>
            <a:r>
              <a:rPr lang="en-US" dirty="0"/>
              <a:t>Control strategy</a:t>
            </a:r>
          </a:p>
        </p:txBody>
      </p:sp>
      <p:sp>
        <p:nvSpPr>
          <p:cNvPr id="3" name="Content Placeholder 2">
            <a:extLst>
              <a:ext uri="{FF2B5EF4-FFF2-40B4-BE49-F238E27FC236}">
                <a16:creationId xmlns:a16="http://schemas.microsoft.com/office/drawing/2014/main" id="{FC823CA0-4CC4-2C4C-9D30-CC23D5CF63D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8944904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B690B9-117E-E14C-815B-A843EA2296EC}"/>
              </a:ext>
            </a:extLst>
          </p:cNvPr>
          <p:cNvPicPr>
            <a:picLocks noChangeAspect="1"/>
          </p:cNvPicPr>
          <p:nvPr/>
        </p:nvPicPr>
        <p:blipFill>
          <a:blip r:embed="rId2"/>
          <a:stretch>
            <a:fillRect/>
          </a:stretch>
        </p:blipFill>
        <p:spPr>
          <a:xfrm>
            <a:off x="450143" y="597408"/>
            <a:ext cx="11538805" cy="3901440"/>
          </a:xfrm>
          <a:prstGeom prst="rect">
            <a:avLst/>
          </a:prstGeom>
        </p:spPr>
      </p:pic>
      <p:sp>
        <p:nvSpPr>
          <p:cNvPr id="5" name="TextBox 4">
            <a:extLst>
              <a:ext uri="{FF2B5EF4-FFF2-40B4-BE49-F238E27FC236}">
                <a16:creationId xmlns:a16="http://schemas.microsoft.com/office/drawing/2014/main" id="{3F2ECA65-31F3-CA4C-8A1C-D9BF76BB853E}"/>
              </a:ext>
            </a:extLst>
          </p:cNvPr>
          <p:cNvSpPr txBox="1"/>
          <p:nvPr/>
        </p:nvSpPr>
        <p:spPr>
          <a:xfrm>
            <a:off x="10058400" y="2304288"/>
            <a:ext cx="1901952" cy="1792224"/>
          </a:xfrm>
          <a:prstGeom prst="rect">
            <a:avLst/>
          </a:prstGeom>
          <a:solidFill>
            <a:schemeClr val="bg1"/>
          </a:solidFill>
        </p:spPr>
        <p:txBody>
          <a:bodyPr wrap="square" rtlCol="0">
            <a:spAutoFit/>
          </a:bodyPr>
          <a:lstStyle/>
          <a:p>
            <a:endParaRPr lang="en-US" dirty="0"/>
          </a:p>
        </p:txBody>
      </p:sp>
      <p:sp>
        <p:nvSpPr>
          <p:cNvPr id="6" name="Rectangle 5">
            <a:extLst>
              <a:ext uri="{FF2B5EF4-FFF2-40B4-BE49-F238E27FC236}">
                <a16:creationId xmlns:a16="http://schemas.microsoft.com/office/drawing/2014/main" id="{64AA1A3D-6E36-5D48-8FAE-A348DC48AB94}"/>
              </a:ext>
            </a:extLst>
          </p:cNvPr>
          <p:cNvSpPr/>
          <p:nvPr/>
        </p:nvSpPr>
        <p:spPr>
          <a:xfrm>
            <a:off x="535412" y="4880062"/>
            <a:ext cx="11368265" cy="877163"/>
          </a:xfrm>
          <a:prstGeom prst="rect">
            <a:avLst/>
          </a:prstGeom>
        </p:spPr>
        <p:txBody>
          <a:bodyPr wrap="square">
            <a:spAutoFit/>
          </a:bodyPr>
          <a:lstStyle/>
          <a:p>
            <a:r>
              <a:rPr lang="en-US" sz="1700" dirty="0">
                <a:effectLst/>
                <a:latin typeface="Times" pitchFamily="2" charset="0"/>
              </a:rPr>
              <a:t>Columns (1)–(3) include all students in Chicago Public Schools in eighth grade during 1990–2006 and at least age 25 by 2008. Columns (1) and (2) include community fixed effects, while column (2) also includes indicators for race, sex, special education status, each year of birth, and the 2000 U.S. census tract family poverty rate.</a:t>
            </a:r>
          </a:p>
        </p:txBody>
      </p:sp>
      <p:sp>
        <p:nvSpPr>
          <p:cNvPr id="7" name="Rectangle 6">
            <a:extLst>
              <a:ext uri="{FF2B5EF4-FFF2-40B4-BE49-F238E27FC236}">
                <a16:creationId xmlns:a16="http://schemas.microsoft.com/office/drawing/2014/main" id="{33A6C97C-DAC2-BC49-A1AD-F51A5407C073}"/>
              </a:ext>
            </a:extLst>
          </p:cNvPr>
          <p:cNvSpPr/>
          <p:nvPr/>
        </p:nvSpPr>
        <p:spPr>
          <a:xfrm>
            <a:off x="535412" y="5803392"/>
            <a:ext cx="11510209" cy="1138773"/>
          </a:xfrm>
          <a:prstGeom prst="rect">
            <a:avLst/>
          </a:prstGeom>
        </p:spPr>
        <p:txBody>
          <a:bodyPr wrap="square">
            <a:spAutoFit/>
          </a:bodyPr>
          <a:lstStyle/>
          <a:p>
            <a:r>
              <a:rPr lang="en-US" sz="1700" dirty="0">
                <a:effectLst/>
                <a:latin typeface="Times" pitchFamily="2" charset="0"/>
              </a:rPr>
              <a:t>Columns (4)–(7) use the linked Chicago Public School–Juvenile Court of Cook County–Illinois Department of Corrections data including juvenile cases from 1990–2000 as described in the text. These models include community weapons-offense year-of-offense fixed effects. Demographic controls include those listed for column (2). Court controls include nine offense categories, indictors for seven risk-assessment index categories, and whether the first judge assigned was missing.</a:t>
            </a:r>
          </a:p>
        </p:txBody>
      </p:sp>
    </p:spTree>
    <p:extLst>
      <p:ext uri="{BB962C8B-B14F-4D97-AF65-F5344CB8AC3E}">
        <p14:creationId xmlns:p14="http://schemas.microsoft.com/office/powerpoint/2010/main" val="116309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F9D23C0-6CC5-CE42-9B63-3A1406987F5F}"/>
              </a:ext>
            </a:extLst>
          </p:cNvPr>
          <p:cNvPicPr>
            <a:picLocks noChangeAspect="1"/>
          </p:cNvPicPr>
          <p:nvPr/>
        </p:nvPicPr>
        <p:blipFill>
          <a:blip r:embed="rId2"/>
          <a:stretch>
            <a:fillRect/>
          </a:stretch>
        </p:blipFill>
        <p:spPr>
          <a:xfrm>
            <a:off x="232755" y="254740"/>
            <a:ext cx="11684169" cy="4063014"/>
          </a:xfrm>
          <a:prstGeom prst="rect">
            <a:avLst/>
          </a:prstGeom>
        </p:spPr>
      </p:pic>
      <p:sp>
        <p:nvSpPr>
          <p:cNvPr id="3" name="TextBox 2">
            <a:extLst>
              <a:ext uri="{FF2B5EF4-FFF2-40B4-BE49-F238E27FC236}">
                <a16:creationId xmlns:a16="http://schemas.microsoft.com/office/drawing/2014/main" id="{9DA29587-B7A3-C042-ABCB-9D6BB2AA1B90}"/>
              </a:ext>
            </a:extLst>
          </p:cNvPr>
          <p:cNvSpPr txBox="1"/>
          <p:nvPr/>
        </p:nvSpPr>
        <p:spPr>
          <a:xfrm>
            <a:off x="10001725" y="2168643"/>
            <a:ext cx="1901952" cy="1792224"/>
          </a:xfrm>
          <a:prstGeom prst="rect">
            <a:avLst/>
          </a:prstGeom>
          <a:solidFill>
            <a:schemeClr val="bg1"/>
          </a:solidFill>
        </p:spPr>
        <p:txBody>
          <a:bodyPr wrap="square" rtlCol="0">
            <a:spAutoFit/>
          </a:bodyPr>
          <a:lstStyle/>
          <a:p>
            <a:endParaRPr lang="en-US" dirty="0"/>
          </a:p>
        </p:txBody>
      </p:sp>
      <p:sp>
        <p:nvSpPr>
          <p:cNvPr id="4" name="Rectangle 3">
            <a:extLst>
              <a:ext uri="{FF2B5EF4-FFF2-40B4-BE49-F238E27FC236}">
                <a16:creationId xmlns:a16="http://schemas.microsoft.com/office/drawing/2014/main" id="{904B0879-7327-7543-BC5B-2B0F1C41908C}"/>
              </a:ext>
            </a:extLst>
          </p:cNvPr>
          <p:cNvSpPr/>
          <p:nvPr/>
        </p:nvSpPr>
        <p:spPr>
          <a:xfrm>
            <a:off x="535412" y="4880062"/>
            <a:ext cx="11368265" cy="877163"/>
          </a:xfrm>
          <a:prstGeom prst="rect">
            <a:avLst/>
          </a:prstGeom>
        </p:spPr>
        <p:txBody>
          <a:bodyPr wrap="square">
            <a:spAutoFit/>
          </a:bodyPr>
          <a:lstStyle/>
          <a:p>
            <a:r>
              <a:rPr lang="en-US" sz="1700" dirty="0">
                <a:effectLst/>
                <a:latin typeface="Times" pitchFamily="2" charset="0"/>
              </a:rPr>
              <a:t>Columns (1)–(3) include all students in Chicago Public Schools in eighth grade during 1990–2006 and at least age 25 by 2008. Columns (1) and (2) include community fixed effects, while column (2) also includes indicators for race, sex, special education status, each year of birth, and the 2000 U.S. census tract family poverty rate.</a:t>
            </a:r>
          </a:p>
        </p:txBody>
      </p:sp>
      <p:sp>
        <p:nvSpPr>
          <p:cNvPr id="5" name="Rectangle 4">
            <a:extLst>
              <a:ext uri="{FF2B5EF4-FFF2-40B4-BE49-F238E27FC236}">
                <a16:creationId xmlns:a16="http://schemas.microsoft.com/office/drawing/2014/main" id="{09527FBA-E70D-E742-BE78-BED5491BB509}"/>
              </a:ext>
            </a:extLst>
          </p:cNvPr>
          <p:cNvSpPr/>
          <p:nvPr/>
        </p:nvSpPr>
        <p:spPr>
          <a:xfrm>
            <a:off x="535412" y="5803392"/>
            <a:ext cx="11510209" cy="1138773"/>
          </a:xfrm>
          <a:prstGeom prst="rect">
            <a:avLst/>
          </a:prstGeom>
        </p:spPr>
        <p:txBody>
          <a:bodyPr wrap="square">
            <a:spAutoFit/>
          </a:bodyPr>
          <a:lstStyle/>
          <a:p>
            <a:r>
              <a:rPr lang="en-US" sz="1700" dirty="0">
                <a:effectLst/>
                <a:latin typeface="Times" pitchFamily="2" charset="0"/>
              </a:rPr>
              <a:t>Columns (4)–(7) use the linked Chicago Public School–Juvenile Court of Cook County–Illinois Department of Corrections data including juvenile cases from 1990–2000 as described in the text. These models include community weapons-offense year-of-offense fixed effects. Demographic controls include those listed for column (2). Court controls include nine offense categories, indictors for seven risk-assessment index categories, and whether the first judge assigned was missing.</a:t>
            </a:r>
          </a:p>
        </p:txBody>
      </p:sp>
    </p:spTree>
    <p:extLst>
      <p:ext uri="{BB962C8B-B14F-4D97-AF65-F5344CB8AC3E}">
        <p14:creationId xmlns:p14="http://schemas.microsoft.com/office/powerpoint/2010/main" val="39442412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EEBD4-271C-8042-8B78-EB2448BCE09D}"/>
              </a:ext>
            </a:extLst>
          </p:cNvPr>
          <p:cNvSpPr>
            <a:spLocks noGrp="1"/>
          </p:cNvSpPr>
          <p:nvPr>
            <p:ph type="title"/>
          </p:nvPr>
        </p:nvSpPr>
        <p:spPr/>
        <p:txBody>
          <a:bodyPr/>
          <a:lstStyle/>
          <a:p>
            <a:r>
              <a:rPr lang="en-US" dirty="0"/>
              <a:t>IV strategy</a:t>
            </a:r>
          </a:p>
        </p:txBody>
      </p:sp>
      <p:sp>
        <p:nvSpPr>
          <p:cNvPr id="3" name="Content Placeholder 2">
            <a:extLst>
              <a:ext uri="{FF2B5EF4-FFF2-40B4-BE49-F238E27FC236}">
                <a16:creationId xmlns:a16="http://schemas.microsoft.com/office/drawing/2014/main" id="{37BF3FCB-A16A-A149-A696-212CF9328B06}"/>
              </a:ext>
            </a:extLst>
          </p:cNvPr>
          <p:cNvSpPr>
            <a:spLocks noGrp="1"/>
          </p:cNvSpPr>
          <p:nvPr>
            <p:ph idx="1"/>
          </p:nvPr>
        </p:nvSpPr>
        <p:spPr/>
        <p:txBody>
          <a:bodyPr/>
          <a:lstStyle/>
          <a:p>
            <a:r>
              <a:rPr lang="en-US" dirty="0"/>
              <a:t>Constructing the IV</a:t>
            </a:r>
          </a:p>
          <a:p>
            <a:r>
              <a:rPr lang="en-US" dirty="0"/>
              <a:t>Assess validity of instrument</a:t>
            </a:r>
          </a:p>
          <a:p>
            <a:pPr lvl="1"/>
            <a:r>
              <a:rPr lang="en-US" dirty="0" err="1"/>
              <a:t>Exogeneity</a:t>
            </a:r>
            <a:endParaRPr lang="en-US" dirty="0"/>
          </a:p>
          <a:p>
            <a:pPr lvl="1"/>
            <a:r>
              <a:rPr lang="en-US" dirty="0"/>
              <a:t>Relevance</a:t>
            </a:r>
          </a:p>
          <a:p>
            <a:r>
              <a:rPr lang="en-US" dirty="0"/>
              <a:t>Estimate the 2</a:t>
            </a:r>
            <a:r>
              <a:rPr lang="en-US" baseline="30000" dirty="0"/>
              <a:t>nd</a:t>
            </a:r>
            <a:r>
              <a:rPr lang="en-US" dirty="0"/>
              <a:t> stage</a:t>
            </a:r>
          </a:p>
        </p:txBody>
      </p:sp>
    </p:spTree>
    <p:extLst>
      <p:ext uri="{BB962C8B-B14F-4D97-AF65-F5344CB8AC3E}">
        <p14:creationId xmlns:p14="http://schemas.microsoft.com/office/powerpoint/2010/main" val="36538085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A01C8-A764-0E41-A136-3C96FEFCDA7F}"/>
              </a:ext>
            </a:extLst>
          </p:cNvPr>
          <p:cNvSpPr>
            <a:spLocks noGrp="1"/>
          </p:cNvSpPr>
          <p:nvPr>
            <p:ph type="title"/>
          </p:nvPr>
        </p:nvSpPr>
        <p:spPr/>
        <p:txBody>
          <a:bodyPr/>
          <a:lstStyle/>
          <a:p>
            <a:r>
              <a:rPr lang="en-US" dirty="0"/>
              <a:t>Constructing the IV</a:t>
            </a:r>
          </a:p>
        </p:txBody>
      </p:sp>
      <p:sp>
        <p:nvSpPr>
          <p:cNvPr id="3" name="Content Placeholder 2">
            <a:extLst>
              <a:ext uri="{FF2B5EF4-FFF2-40B4-BE49-F238E27FC236}">
                <a16:creationId xmlns:a16="http://schemas.microsoft.com/office/drawing/2014/main" id="{26EDA885-6A33-AE40-8A64-E9142D36FAD7}"/>
              </a:ext>
            </a:extLst>
          </p:cNvPr>
          <p:cNvSpPr>
            <a:spLocks noGrp="1"/>
          </p:cNvSpPr>
          <p:nvPr>
            <p:ph idx="1"/>
          </p:nvPr>
        </p:nvSpPr>
        <p:spPr/>
        <p:txBody>
          <a:bodyPr/>
          <a:lstStyle/>
          <a:p>
            <a:r>
              <a:rPr lang="en-US" dirty="0"/>
              <a:t>62 judges</a:t>
            </a:r>
          </a:p>
          <a:p>
            <a:r>
              <a:rPr lang="en-US" dirty="0"/>
              <a:t>For each judge, compute the share of defendants incarcerated</a:t>
            </a:r>
          </a:p>
          <a:p>
            <a:pPr lvl="1"/>
            <a:r>
              <a:rPr lang="en-US" dirty="0"/>
              <a:t>Caveat: for each defendant, remove defendant’s data from calculation</a:t>
            </a:r>
          </a:p>
          <a:p>
            <a:pPr lvl="1"/>
            <a:r>
              <a:rPr lang="en-US" dirty="0"/>
              <a:t>“leave-one-out” mean</a:t>
            </a:r>
          </a:p>
          <a:p>
            <a:pPr lvl="1"/>
            <a:r>
              <a:rPr lang="en-US" dirty="0"/>
              <a:t>Desirable finite-sample properties</a:t>
            </a:r>
          </a:p>
          <a:p>
            <a:endParaRPr lang="en-US" dirty="0"/>
          </a:p>
        </p:txBody>
      </p:sp>
      <p:pic>
        <p:nvPicPr>
          <p:cNvPr id="4" name="Picture 3">
            <a:extLst>
              <a:ext uri="{FF2B5EF4-FFF2-40B4-BE49-F238E27FC236}">
                <a16:creationId xmlns:a16="http://schemas.microsoft.com/office/drawing/2014/main" id="{9D8411E1-183D-DC4F-9610-9CDA4D3147BB}"/>
              </a:ext>
            </a:extLst>
          </p:cNvPr>
          <p:cNvPicPr>
            <a:picLocks noChangeAspect="1"/>
          </p:cNvPicPr>
          <p:nvPr/>
        </p:nvPicPr>
        <p:blipFill>
          <a:blip r:embed="rId2"/>
          <a:stretch>
            <a:fillRect/>
          </a:stretch>
        </p:blipFill>
        <p:spPr>
          <a:xfrm>
            <a:off x="1047935" y="4001294"/>
            <a:ext cx="3913377" cy="1130531"/>
          </a:xfrm>
          <a:prstGeom prst="rect">
            <a:avLst/>
          </a:prstGeom>
        </p:spPr>
      </p:pic>
    </p:spTree>
    <p:extLst>
      <p:ext uri="{BB962C8B-B14F-4D97-AF65-F5344CB8AC3E}">
        <p14:creationId xmlns:p14="http://schemas.microsoft.com/office/powerpoint/2010/main" val="16515959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EF7ED3-5E7A-A14B-B584-21994A4984A3}"/>
              </a:ext>
            </a:extLst>
          </p:cNvPr>
          <p:cNvSpPr>
            <a:spLocks noGrp="1"/>
          </p:cNvSpPr>
          <p:nvPr>
            <p:ph type="title"/>
          </p:nvPr>
        </p:nvSpPr>
        <p:spPr/>
        <p:txBody>
          <a:bodyPr/>
          <a:lstStyle/>
          <a:p>
            <a:r>
              <a:rPr lang="en-US" dirty="0"/>
              <a:t>How much do judges differ?</a:t>
            </a:r>
          </a:p>
        </p:txBody>
      </p:sp>
      <p:pic>
        <p:nvPicPr>
          <p:cNvPr id="4" name="Content Placeholder 3">
            <a:extLst>
              <a:ext uri="{FF2B5EF4-FFF2-40B4-BE49-F238E27FC236}">
                <a16:creationId xmlns:a16="http://schemas.microsoft.com/office/drawing/2014/main" id="{23E5CB43-8A62-7A43-8815-9895FBE9DA37}"/>
              </a:ext>
            </a:extLst>
          </p:cNvPr>
          <p:cNvPicPr>
            <a:picLocks noGrp="1" noChangeAspect="1"/>
          </p:cNvPicPr>
          <p:nvPr>
            <p:ph idx="1"/>
          </p:nvPr>
        </p:nvPicPr>
        <p:blipFill>
          <a:blip r:embed="rId2"/>
          <a:stretch>
            <a:fillRect/>
          </a:stretch>
        </p:blipFill>
        <p:spPr>
          <a:xfrm>
            <a:off x="2626822" y="1650090"/>
            <a:ext cx="6650182" cy="4507100"/>
          </a:xfrm>
          <a:prstGeom prst="rect">
            <a:avLst/>
          </a:prstGeom>
        </p:spPr>
      </p:pic>
      <p:sp>
        <p:nvSpPr>
          <p:cNvPr id="5" name="TextBox 4">
            <a:extLst>
              <a:ext uri="{FF2B5EF4-FFF2-40B4-BE49-F238E27FC236}">
                <a16:creationId xmlns:a16="http://schemas.microsoft.com/office/drawing/2014/main" id="{C505DE38-A586-254A-83D1-BD2BCEAEA85A}"/>
              </a:ext>
            </a:extLst>
          </p:cNvPr>
          <p:cNvSpPr txBox="1"/>
          <p:nvPr/>
        </p:nvSpPr>
        <p:spPr>
          <a:xfrm>
            <a:off x="10108276" y="2061556"/>
            <a:ext cx="1463040" cy="646331"/>
          </a:xfrm>
          <a:prstGeom prst="rect">
            <a:avLst/>
          </a:prstGeom>
          <a:noFill/>
        </p:spPr>
        <p:txBody>
          <a:bodyPr wrap="square" rtlCol="0">
            <a:spAutoFit/>
          </a:bodyPr>
          <a:lstStyle/>
          <a:p>
            <a:r>
              <a:rPr lang="en-US" dirty="0"/>
              <a:t>Mean=0.093</a:t>
            </a:r>
          </a:p>
          <a:p>
            <a:r>
              <a:rPr lang="en-US" dirty="0" err="1"/>
              <a:t>s.d.</a:t>
            </a:r>
            <a:r>
              <a:rPr lang="en-US" dirty="0"/>
              <a:t>= 0.039</a:t>
            </a:r>
          </a:p>
        </p:txBody>
      </p:sp>
    </p:spTree>
    <p:extLst>
      <p:ext uri="{BB962C8B-B14F-4D97-AF65-F5344CB8AC3E}">
        <p14:creationId xmlns:p14="http://schemas.microsoft.com/office/powerpoint/2010/main" val="24180944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504CEC-70EC-5844-8ACE-6A5BDC1824D5}"/>
              </a:ext>
            </a:extLst>
          </p:cNvPr>
          <p:cNvSpPr>
            <a:spLocks noGrp="1"/>
          </p:cNvSpPr>
          <p:nvPr>
            <p:ph type="title"/>
          </p:nvPr>
        </p:nvSpPr>
        <p:spPr/>
        <p:txBody>
          <a:bodyPr/>
          <a:lstStyle/>
          <a:p>
            <a:r>
              <a:rPr lang="en-US" dirty="0"/>
              <a:t>Instrument validity: </a:t>
            </a:r>
            <a:r>
              <a:rPr lang="en-US" dirty="0" err="1"/>
              <a:t>exogeneity</a:t>
            </a:r>
            <a:endParaRPr lang="en-US" dirty="0"/>
          </a:p>
        </p:txBody>
      </p:sp>
      <p:sp>
        <p:nvSpPr>
          <p:cNvPr id="3" name="Content Placeholder 2">
            <a:extLst>
              <a:ext uri="{FF2B5EF4-FFF2-40B4-BE49-F238E27FC236}">
                <a16:creationId xmlns:a16="http://schemas.microsoft.com/office/drawing/2014/main" id="{71290380-C370-5944-AB10-126289B480BE}"/>
              </a:ext>
            </a:extLst>
          </p:cNvPr>
          <p:cNvSpPr>
            <a:spLocks noGrp="1"/>
          </p:cNvSpPr>
          <p:nvPr>
            <p:ph idx="1"/>
          </p:nvPr>
        </p:nvSpPr>
        <p:spPr/>
        <p:txBody>
          <a:bodyPr/>
          <a:lstStyle/>
          <a:p>
            <a:r>
              <a:rPr lang="en-US" dirty="0" err="1"/>
              <a:t>Exogeneity</a:t>
            </a:r>
            <a:r>
              <a:rPr lang="en-US" dirty="0"/>
              <a:t> is fundamentally untestable</a:t>
            </a:r>
          </a:p>
          <a:p>
            <a:pPr lvl="1"/>
            <a:r>
              <a:rPr lang="en-US" dirty="0"/>
              <a:t>Condition requires </a:t>
            </a:r>
            <a:r>
              <a:rPr lang="en-US" dirty="0" err="1"/>
              <a:t>cov</a:t>
            </a:r>
            <a:r>
              <a:rPr lang="en-US" dirty="0"/>
              <a:t>(JI, u)=0, but u is unobserved</a:t>
            </a:r>
          </a:p>
          <a:p>
            <a:r>
              <a:rPr lang="en-US" dirty="0"/>
              <a:t>Can sometimes test a proxy condition, such as </a:t>
            </a:r>
            <a:r>
              <a:rPr lang="en-US" dirty="0" err="1"/>
              <a:t>cov</a:t>
            </a:r>
            <a:r>
              <a:rPr lang="en-US" dirty="0"/>
              <a:t>(JI, X)=0, where X is observed</a:t>
            </a:r>
          </a:p>
          <a:p>
            <a:pPr lvl="1"/>
            <a:r>
              <a:rPr lang="en-US" dirty="0"/>
              <a:t>Hope is that, if treatment and observables are uncorrelated (aka “balanced”), then treatment and unobservables may also be uncorrelated</a:t>
            </a:r>
          </a:p>
        </p:txBody>
      </p:sp>
    </p:spTree>
    <p:extLst>
      <p:ext uri="{BB962C8B-B14F-4D97-AF65-F5344CB8AC3E}">
        <p14:creationId xmlns:p14="http://schemas.microsoft.com/office/powerpoint/2010/main" val="22474792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F28C0E1-2523-594D-8D93-B628FFEA5DF3}"/>
              </a:ext>
            </a:extLst>
          </p:cNvPr>
          <p:cNvPicPr>
            <a:picLocks noChangeAspect="1"/>
          </p:cNvPicPr>
          <p:nvPr/>
        </p:nvPicPr>
        <p:blipFill>
          <a:blip r:embed="rId2"/>
          <a:stretch>
            <a:fillRect/>
          </a:stretch>
        </p:blipFill>
        <p:spPr>
          <a:xfrm>
            <a:off x="2596252" y="731519"/>
            <a:ext cx="7212766" cy="5559341"/>
          </a:xfrm>
          <a:prstGeom prst="rect">
            <a:avLst/>
          </a:prstGeom>
        </p:spPr>
      </p:pic>
    </p:spTree>
    <p:extLst>
      <p:ext uri="{BB962C8B-B14F-4D97-AF65-F5344CB8AC3E}">
        <p14:creationId xmlns:p14="http://schemas.microsoft.com/office/powerpoint/2010/main" val="12034315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CCA34-6DF8-F94B-9E67-1914FEA9F7E9}"/>
              </a:ext>
            </a:extLst>
          </p:cNvPr>
          <p:cNvSpPr>
            <a:spLocks noGrp="1"/>
          </p:cNvSpPr>
          <p:nvPr>
            <p:ph type="title"/>
          </p:nvPr>
        </p:nvSpPr>
        <p:spPr/>
        <p:txBody>
          <a:bodyPr/>
          <a:lstStyle/>
          <a:p>
            <a:r>
              <a:rPr lang="en-US" dirty="0"/>
              <a:t>Question</a:t>
            </a:r>
          </a:p>
        </p:txBody>
      </p:sp>
      <p:sp>
        <p:nvSpPr>
          <p:cNvPr id="3" name="Content Placeholder 2">
            <a:extLst>
              <a:ext uri="{FF2B5EF4-FFF2-40B4-BE49-F238E27FC236}">
                <a16:creationId xmlns:a16="http://schemas.microsoft.com/office/drawing/2014/main" id="{6EEE3170-CC67-A34E-BAD5-EA10263DC916}"/>
              </a:ext>
            </a:extLst>
          </p:cNvPr>
          <p:cNvSpPr>
            <a:spLocks noGrp="1"/>
          </p:cNvSpPr>
          <p:nvPr>
            <p:ph idx="1"/>
          </p:nvPr>
        </p:nvSpPr>
        <p:spPr/>
        <p:txBody>
          <a:bodyPr/>
          <a:lstStyle/>
          <a:p>
            <a:r>
              <a:rPr lang="en-US" dirty="0"/>
              <a:t>How does youth incarceration affect recidivism, human capital development?</a:t>
            </a:r>
          </a:p>
        </p:txBody>
      </p:sp>
    </p:spTree>
    <p:extLst>
      <p:ext uri="{BB962C8B-B14F-4D97-AF65-F5344CB8AC3E}">
        <p14:creationId xmlns:p14="http://schemas.microsoft.com/office/powerpoint/2010/main" val="52096044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4B2BD-F588-824D-88F3-46FC7E7D7FD5}"/>
              </a:ext>
            </a:extLst>
          </p:cNvPr>
          <p:cNvSpPr>
            <a:spLocks noGrp="1"/>
          </p:cNvSpPr>
          <p:nvPr>
            <p:ph type="title"/>
          </p:nvPr>
        </p:nvSpPr>
        <p:spPr/>
        <p:txBody>
          <a:bodyPr/>
          <a:lstStyle/>
          <a:p>
            <a:r>
              <a:rPr lang="en-US" dirty="0"/>
              <a:t>Instrument validity: relevance</a:t>
            </a:r>
          </a:p>
        </p:txBody>
      </p:sp>
      <p:sp>
        <p:nvSpPr>
          <p:cNvPr id="3" name="Content Placeholder 2">
            <a:extLst>
              <a:ext uri="{FF2B5EF4-FFF2-40B4-BE49-F238E27FC236}">
                <a16:creationId xmlns:a16="http://schemas.microsoft.com/office/drawing/2014/main" id="{1F5664D8-43A7-D84F-93F2-4AF3838D2BD7}"/>
              </a:ext>
            </a:extLst>
          </p:cNvPr>
          <p:cNvSpPr>
            <a:spLocks noGrp="1"/>
          </p:cNvSpPr>
          <p:nvPr>
            <p:ph idx="1"/>
          </p:nvPr>
        </p:nvSpPr>
        <p:spPr/>
        <p:txBody>
          <a:bodyPr/>
          <a:lstStyle/>
          <a:p>
            <a:r>
              <a:rPr lang="en-US" dirty="0"/>
              <a:t>Relevance is fundamentally testable</a:t>
            </a:r>
          </a:p>
          <a:p>
            <a:r>
              <a:rPr lang="en-US" dirty="0"/>
              <a:t>Estimate first stage, check t-/F-statistic associated with instrument</a:t>
            </a:r>
          </a:p>
          <a:p>
            <a:endParaRPr lang="en-US" dirty="0"/>
          </a:p>
          <a:p>
            <a:endParaRPr lang="en-US" dirty="0"/>
          </a:p>
          <a:p>
            <a:r>
              <a:rPr lang="en-US" dirty="0"/>
              <a:t>Regression includes controls for  community weapon-offense year cell c(</a:t>
            </a:r>
            <a:r>
              <a:rPr lang="en-US" dirty="0" err="1"/>
              <a:t>i</a:t>
            </a:r>
            <a:r>
              <a:rPr lang="en-US" dirty="0"/>
              <a:t> ), plus demographic and court variables (e.g., charge) X</a:t>
            </a:r>
          </a:p>
          <a:p>
            <a:endParaRPr lang="en-US" dirty="0"/>
          </a:p>
        </p:txBody>
      </p:sp>
      <p:pic>
        <p:nvPicPr>
          <p:cNvPr id="4" name="Picture 3">
            <a:extLst>
              <a:ext uri="{FF2B5EF4-FFF2-40B4-BE49-F238E27FC236}">
                <a16:creationId xmlns:a16="http://schemas.microsoft.com/office/drawing/2014/main" id="{8AB7210C-6BC9-8145-BDC2-46FE9940592E}"/>
              </a:ext>
            </a:extLst>
          </p:cNvPr>
          <p:cNvPicPr>
            <a:picLocks noChangeAspect="1"/>
          </p:cNvPicPr>
          <p:nvPr/>
        </p:nvPicPr>
        <p:blipFill>
          <a:blip r:embed="rId2"/>
          <a:stretch>
            <a:fillRect/>
          </a:stretch>
        </p:blipFill>
        <p:spPr>
          <a:xfrm>
            <a:off x="668137" y="2957815"/>
            <a:ext cx="5427863" cy="766286"/>
          </a:xfrm>
          <a:prstGeom prst="rect">
            <a:avLst/>
          </a:prstGeom>
        </p:spPr>
      </p:pic>
    </p:spTree>
    <p:extLst>
      <p:ext uri="{BB962C8B-B14F-4D97-AF65-F5344CB8AC3E}">
        <p14:creationId xmlns:p14="http://schemas.microsoft.com/office/powerpoint/2010/main" val="189368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1456C99-BCF8-854A-8412-80E91AA7FDAC}"/>
              </a:ext>
            </a:extLst>
          </p:cNvPr>
          <p:cNvPicPr>
            <a:picLocks noChangeAspect="1"/>
          </p:cNvPicPr>
          <p:nvPr/>
        </p:nvPicPr>
        <p:blipFill>
          <a:blip r:embed="rId2"/>
          <a:stretch>
            <a:fillRect/>
          </a:stretch>
        </p:blipFill>
        <p:spPr>
          <a:xfrm>
            <a:off x="2099065" y="665018"/>
            <a:ext cx="7861640" cy="5436524"/>
          </a:xfrm>
          <a:prstGeom prst="rect">
            <a:avLst/>
          </a:prstGeom>
        </p:spPr>
      </p:pic>
    </p:spTree>
    <p:extLst>
      <p:ext uri="{BB962C8B-B14F-4D97-AF65-F5344CB8AC3E}">
        <p14:creationId xmlns:p14="http://schemas.microsoft.com/office/powerpoint/2010/main" val="23212858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57C823-51D8-2F4D-8E1C-518155468893}"/>
              </a:ext>
            </a:extLst>
          </p:cNvPr>
          <p:cNvSpPr>
            <a:spLocks noGrp="1"/>
          </p:cNvSpPr>
          <p:nvPr>
            <p:ph type="title"/>
          </p:nvPr>
        </p:nvSpPr>
        <p:spPr/>
        <p:txBody>
          <a:bodyPr/>
          <a:lstStyle/>
          <a:p>
            <a:r>
              <a:rPr lang="en-US" dirty="0"/>
              <a:t>IV estimates: the 2</a:t>
            </a:r>
            <a:r>
              <a:rPr lang="en-US" baseline="30000" dirty="0"/>
              <a:t>nd</a:t>
            </a:r>
            <a:r>
              <a:rPr lang="en-US" dirty="0"/>
              <a:t> stage</a:t>
            </a:r>
          </a:p>
        </p:txBody>
      </p:sp>
      <p:sp>
        <p:nvSpPr>
          <p:cNvPr id="3" name="Content Placeholder 2">
            <a:extLst>
              <a:ext uri="{FF2B5EF4-FFF2-40B4-BE49-F238E27FC236}">
                <a16:creationId xmlns:a16="http://schemas.microsoft.com/office/drawing/2014/main" id="{B2850F02-46AB-C746-8D8C-7876F1FFEED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5769162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FB690B9-117E-E14C-815B-A843EA2296EC}"/>
              </a:ext>
            </a:extLst>
          </p:cNvPr>
          <p:cNvPicPr>
            <a:picLocks noChangeAspect="1"/>
          </p:cNvPicPr>
          <p:nvPr/>
        </p:nvPicPr>
        <p:blipFill>
          <a:blip r:embed="rId2"/>
          <a:stretch>
            <a:fillRect/>
          </a:stretch>
        </p:blipFill>
        <p:spPr>
          <a:xfrm>
            <a:off x="450143" y="597408"/>
            <a:ext cx="11538805" cy="3901440"/>
          </a:xfrm>
          <a:prstGeom prst="rect">
            <a:avLst/>
          </a:prstGeom>
        </p:spPr>
      </p:pic>
      <p:sp>
        <p:nvSpPr>
          <p:cNvPr id="6" name="Rectangle 5">
            <a:extLst>
              <a:ext uri="{FF2B5EF4-FFF2-40B4-BE49-F238E27FC236}">
                <a16:creationId xmlns:a16="http://schemas.microsoft.com/office/drawing/2014/main" id="{64AA1A3D-6E36-5D48-8FAE-A348DC48AB94}"/>
              </a:ext>
            </a:extLst>
          </p:cNvPr>
          <p:cNvSpPr/>
          <p:nvPr/>
        </p:nvSpPr>
        <p:spPr>
          <a:xfrm>
            <a:off x="535412" y="4880062"/>
            <a:ext cx="11368265" cy="877163"/>
          </a:xfrm>
          <a:prstGeom prst="rect">
            <a:avLst/>
          </a:prstGeom>
        </p:spPr>
        <p:txBody>
          <a:bodyPr wrap="square">
            <a:spAutoFit/>
          </a:bodyPr>
          <a:lstStyle/>
          <a:p>
            <a:r>
              <a:rPr lang="en-US" sz="1700" dirty="0">
                <a:effectLst/>
                <a:latin typeface="Times" pitchFamily="2" charset="0"/>
              </a:rPr>
              <a:t>Columns (1)–(3) include all students in Chicago Public Schools in eighth grade during 1990–2006 and at least age 25 by 2008. Columns (1) and (2) include community fixed effects, while column (2) also includes indicators for race, sex, special education status, each year of birth, and the 2000 U.S. census tract family poverty rate.</a:t>
            </a:r>
          </a:p>
        </p:txBody>
      </p:sp>
      <p:sp>
        <p:nvSpPr>
          <p:cNvPr id="7" name="Rectangle 6">
            <a:extLst>
              <a:ext uri="{FF2B5EF4-FFF2-40B4-BE49-F238E27FC236}">
                <a16:creationId xmlns:a16="http://schemas.microsoft.com/office/drawing/2014/main" id="{33A6C97C-DAC2-BC49-A1AD-F51A5407C073}"/>
              </a:ext>
            </a:extLst>
          </p:cNvPr>
          <p:cNvSpPr/>
          <p:nvPr/>
        </p:nvSpPr>
        <p:spPr>
          <a:xfrm>
            <a:off x="535412" y="5803392"/>
            <a:ext cx="11510209" cy="1138773"/>
          </a:xfrm>
          <a:prstGeom prst="rect">
            <a:avLst/>
          </a:prstGeom>
        </p:spPr>
        <p:txBody>
          <a:bodyPr wrap="square">
            <a:spAutoFit/>
          </a:bodyPr>
          <a:lstStyle/>
          <a:p>
            <a:r>
              <a:rPr lang="en-US" sz="1700" dirty="0">
                <a:effectLst/>
                <a:latin typeface="Times" pitchFamily="2" charset="0"/>
              </a:rPr>
              <a:t>Columns (4)–(7) use the linked Chicago Public School–Juvenile Court of Cook County–Illinois Department of Corrections data including juvenile cases from 1990–2000 as described in the text. These models include community weapons-offense year-of-offense fixed effects. Demographic controls include those listed for column (2). Court controls include nine offense categories, indictors for seven risk-assessment index categories, and whether the first judge assigned was missing.</a:t>
            </a:r>
          </a:p>
        </p:txBody>
      </p:sp>
    </p:spTree>
    <p:extLst>
      <p:ext uri="{BB962C8B-B14F-4D97-AF65-F5344CB8AC3E}">
        <p14:creationId xmlns:p14="http://schemas.microsoft.com/office/powerpoint/2010/main" val="17568917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F9D23C0-6CC5-CE42-9B63-3A1406987F5F}"/>
              </a:ext>
            </a:extLst>
          </p:cNvPr>
          <p:cNvPicPr>
            <a:picLocks noChangeAspect="1"/>
          </p:cNvPicPr>
          <p:nvPr/>
        </p:nvPicPr>
        <p:blipFill>
          <a:blip r:embed="rId2"/>
          <a:stretch>
            <a:fillRect/>
          </a:stretch>
        </p:blipFill>
        <p:spPr>
          <a:xfrm>
            <a:off x="232755" y="254740"/>
            <a:ext cx="11684169" cy="4063014"/>
          </a:xfrm>
          <a:prstGeom prst="rect">
            <a:avLst/>
          </a:prstGeom>
        </p:spPr>
      </p:pic>
      <p:sp>
        <p:nvSpPr>
          <p:cNvPr id="4" name="Rectangle 3">
            <a:extLst>
              <a:ext uri="{FF2B5EF4-FFF2-40B4-BE49-F238E27FC236}">
                <a16:creationId xmlns:a16="http://schemas.microsoft.com/office/drawing/2014/main" id="{904B0879-7327-7543-BC5B-2B0F1C41908C}"/>
              </a:ext>
            </a:extLst>
          </p:cNvPr>
          <p:cNvSpPr/>
          <p:nvPr/>
        </p:nvSpPr>
        <p:spPr>
          <a:xfrm>
            <a:off x="535412" y="4880062"/>
            <a:ext cx="11368265" cy="877163"/>
          </a:xfrm>
          <a:prstGeom prst="rect">
            <a:avLst/>
          </a:prstGeom>
        </p:spPr>
        <p:txBody>
          <a:bodyPr wrap="square">
            <a:spAutoFit/>
          </a:bodyPr>
          <a:lstStyle/>
          <a:p>
            <a:r>
              <a:rPr lang="en-US" sz="1700" dirty="0">
                <a:effectLst/>
                <a:latin typeface="Times" pitchFamily="2" charset="0"/>
              </a:rPr>
              <a:t>Columns (1)–(3) include all students in Chicago Public Schools in eighth grade during 1990–2006 and at least age 25 by 2008. Columns (1) and (2) include community fixed effects, while column (2) also includes indicators for race, sex, special education status, each year of birth, and the 2000 U.S. census tract family poverty rate.</a:t>
            </a:r>
          </a:p>
        </p:txBody>
      </p:sp>
      <p:sp>
        <p:nvSpPr>
          <p:cNvPr id="5" name="Rectangle 4">
            <a:extLst>
              <a:ext uri="{FF2B5EF4-FFF2-40B4-BE49-F238E27FC236}">
                <a16:creationId xmlns:a16="http://schemas.microsoft.com/office/drawing/2014/main" id="{09527FBA-E70D-E742-BE78-BED5491BB509}"/>
              </a:ext>
            </a:extLst>
          </p:cNvPr>
          <p:cNvSpPr/>
          <p:nvPr/>
        </p:nvSpPr>
        <p:spPr>
          <a:xfrm>
            <a:off x="535412" y="5803392"/>
            <a:ext cx="11510209" cy="1138773"/>
          </a:xfrm>
          <a:prstGeom prst="rect">
            <a:avLst/>
          </a:prstGeom>
        </p:spPr>
        <p:txBody>
          <a:bodyPr wrap="square">
            <a:spAutoFit/>
          </a:bodyPr>
          <a:lstStyle/>
          <a:p>
            <a:r>
              <a:rPr lang="en-US" sz="1700" dirty="0">
                <a:effectLst/>
                <a:latin typeface="Times" pitchFamily="2" charset="0"/>
              </a:rPr>
              <a:t>Columns (4)–(7) use the linked Chicago Public School–Juvenile Court of Cook County–Illinois Department of Corrections data including juvenile cases from 1990–2000 as described in the text. These models include community weapons-offense year-of-offense fixed effects. Demographic controls include those listed for column (2). Court controls include nine offense categories, indictors for seven risk-assessment index categories, and whether the first judge assigned was missing.</a:t>
            </a:r>
          </a:p>
        </p:txBody>
      </p:sp>
    </p:spTree>
    <p:extLst>
      <p:ext uri="{BB962C8B-B14F-4D97-AF65-F5344CB8AC3E}">
        <p14:creationId xmlns:p14="http://schemas.microsoft.com/office/powerpoint/2010/main" val="15508744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467AD79-F49B-CE41-9751-E1D15CCA28C1}"/>
              </a:ext>
            </a:extLst>
          </p:cNvPr>
          <p:cNvPicPr>
            <a:picLocks noChangeAspect="1"/>
          </p:cNvPicPr>
          <p:nvPr/>
        </p:nvPicPr>
        <p:blipFill>
          <a:blip r:embed="rId2"/>
          <a:stretch>
            <a:fillRect/>
          </a:stretch>
        </p:blipFill>
        <p:spPr>
          <a:xfrm>
            <a:off x="542873" y="714895"/>
            <a:ext cx="10919165" cy="5336770"/>
          </a:xfrm>
          <a:prstGeom prst="rect">
            <a:avLst/>
          </a:prstGeom>
        </p:spPr>
      </p:pic>
    </p:spTree>
    <p:extLst>
      <p:ext uri="{BB962C8B-B14F-4D97-AF65-F5344CB8AC3E}">
        <p14:creationId xmlns:p14="http://schemas.microsoft.com/office/powerpoint/2010/main" val="357577079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132A1E-EB66-1449-AE5A-6968894BAB46}"/>
              </a:ext>
            </a:extLst>
          </p:cNvPr>
          <p:cNvSpPr>
            <a:spLocks noGrp="1"/>
          </p:cNvSpPr>
          <p:nvPr>
            <p:ph type="title"/>
          </p:nvPr>
        </p:nvSpPr>
        <p:spPr/>
        <p:txBody>
          <a:bodyPr/>
          <a:lstStyle/>
          <a:p>
            <a:r>
              <a:rPr lang="en-US" dirty="0"/>
              <a:t>Reality check: monotonicity</a:t>
            </a:r>
          </a:p>
        </p:txBody>
      </p:sp>
      <p:sp>
        <p:nvSpPr>
          <p:cNvPr id="3" name="Content Placeholder 2">
            <a:extLst>
              <a:ext uri="{FF2B5EF4-FFF2-40B4-BE49-F238E27FC236}">
                <a16:creationId xmlns:a16="http://schemas.microsoft.com/office/drawing/2014/main" id="{E209AC07-BC85-B74E-B639-5961CA8F5045}"/>
              </a:ext>
            </a:extLst>
          </p:cNvPr>
          <p:cNvSpPr>
            <a:spLocks noGrp="1"/>
          </p:cNvSpPr>
          <p:nvPr>
            <p:ph idx="1"/>
          </p:nvPr>
        </p:nvSpPr>
        <p:spPr/>
        <p:txBody>
          <a:bodyPr/>
          <a:lstStyle/>
          <a:p>
            <a:r>
              <a:rPr lang="en-US" dirty="0"/>
              <a:t>Question: how might monotonicity fail?</a:t>
            </a:r>
          </a:p>
          <a:p>
            <a:r>
              <a:rPr lang="en-US" dirty="0"/>
              <a:t>What might you do about it?</a:t>
            </a:r>
          </a:p>
        </p:txBody>
      </p:sp>
    </p:spTree>
    <p:extLst>
      <p:ext uri="{BB962C8B-B14F-4D97-AF65-F5344CB8AC3E}">
        <p14:creationId xmlns:p14="http://schemas.microsoft.com/office/powerpoint/2010/main" val="15598589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A934F5-D72A-7C4E-B83D-BEAFC49980CA}"/>
              </a:ext>
            </a:extLst>
          </p:cNvPr>
          <p:cNvSpPr>
            <a:spLocks noGrp="1"/>
          </p:cNvSpPr>
          <p:nvPr>
            <p:ph type="title"/>
          </p:nvPr>
        </p:nvSpPr>
        <p:spPr/>
        <p:txBody>
          <a:bodyPr/>
          <a:lstStyle/>
          <a:p>
            <a:r>
              <a:rPr lang="en-US" dirty="0"/>
              <a:t>Bottom line</a:t>
            </a:r>
          </a:p>
        </p:txBody>
      </p:sp>
      <p:sp>
        <p:nvSpPr>
          <p:cNvPr id="3" name="Content Placeholder 2">
            <a:extLst>
              <a:ext uri="{FF2B5EF4-FFF2-40B4-BE49-F238E27FC236}">
                <a16:creationId xmlns:a16="http://schemas.microsoft.com/office/drawing/2014/main" id="{B6F7B484-5A78-7743-80D7-4C344B1D36B0}"/>
              </a:ext>
            </a:extLst>
          </p:cNvPr>
          <p:cNvSpPr>
            <a:spLocks noGrp="1"/>
          </p:cNvSpPr>
          <p:nvPr>
            <p:ph idx="1"/>
          </p:nvPr>
        </p:nvSpPr>
        <p:spPr/>
        <p:txBody>
          <a:bodyPr/>
          <a:lstStyle/>
          <a:p>
            <a:r>
              <a:rPr lang="en-US" dirty="0"/>
              <a:t>Juvenile incarceration:</a:t>
            </a:r>
          </a:p>
          <a:p>
            <a:pPr lvl="1"/>
            <a:r>
              <a:rPr lang="en-US" dirty="0"/>
              <a:t>Reduces high school completion</a:t>
            </a:r>
          </a:p>
          <a:p>
            <a:pPr lvl="1"/>
            <a:r>
              <a:rPr lang="en-US" dirty="0"/>
              <a:t>Raises recidivism, as measured by adult incarceration</a:t>
            </a:r>
          </a:p>
          <a:p>
            <a:r>
              <a:rPr lang="en-US" dirty="0"/>
              <a:t>Policy responses?</a:t>
            </a:r>
          </a:p>
        </p:txBody>
      </p:sp>
    </p:spTree>
    <p:extLst>
      <p:ext uri="{BB962C8B-B14F-4D97-AF65-F5344CB8AC3E}">
        <p14:creationId xmlns:p14="http://schemas.microsoft.com/office/powerpoint/2010/main" val="412667940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15151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7329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50535-7668-5542-AF9F-598420D7F0CC}"/>
              </a:ext>
            </a:extLst>
          </p:cNvPr>
          <p:cNvSpPr>
            <a:spLocks noGrp="1"/>
          </p:cNvSpPr>
          <p:nvPr>
            <p:ph type="title"/>
          </p:nvPr>
        </p:nvSpPr>
        <p:spPr/>
        <p:txBody>
          <a:bodyPr/>
          <a:lstStyle/>
          <a:p>
            <a:r>
              <a:rPr lang="en-US" dirty="0"/>
              <a:t>Is the answer obvious?</a:t>
            </a:r>
          </a:p>
        </p:txBody>
      </p:sp>
      <p:sp>
        <p:nvSpPr>
          <p:cNvPr id="3" name="Content Placeholder 2">
            <a:extLst>
              <a:ext uri="{FF2B5EF4-FFF2-40B4-BE49-F238E27FC236}">
                <a16:creationId xmlns:a16="http://schemas.microsoft.com/office/drawing/2014/main" id="{1B4BA4E6-1358-B040-9BD9-C56684EF7AD4}"/>
              </a:ext>
            </a:extLst>
          </p:cNvPr>
          <p:cNvSpPr>
            <a:spLocks noGrp="1"/>
          </p:cNvSpPr>
          <p:nvPr>
            <p:ph idx="1"/>
          </p:nvPr>
        </p:nvSpPr>
        <p:spPr/>
        <p:txBody>
          <a:bodyPr/>
          <a:lstStyle/>
          <a:p>
            <a:r>
              <a:rPr lang="en-US" dirty="0"/>
              <a:t>On the one hand…</a:t>
            </a:r>
          </a:p>
          <a:p>
            <a:pPr lvl="1"/>
            <a:r>
              <a:rPr lang="en-US" dirty="0"/>
              <a:t>Incarceration disruptive</a:t>
            </a:r>
          </a:p>
          <a:p>
            <a:pPr lvl="1"/>
            <a:r>
              <a:rPr lang="en-US" dirty="0"/>
              <a:t>Educational services may be poor</a:t>
            </a:r>
          </a:p>
          <a:p>
            <a:r>
              <a:rPr lang="en-US" dirty="0"/>
              <a:t>On the other…</a:t>
            </a:r>
          </a:p>
          <a:p>
            <a:pPr lvl="1"/>
            <a:r>
              <a:rPr lang="en-US" dirty="0"/>
              <a:t>People incarcerated as youths may not have been high achievers, even absent spell in jail</a:t>
            </a:r>
          </a:p>
        </p:txBody>
      </p:sp>
    </p:spTree>
    <p:extLst>
      <p:ext uri="{BB962C8B-B14F-4D97-AF65-F5344CB8AC3E}">
        <p14:creationId xmlns:p14="http://schemas.microsoft.com/office/powerpoint/2010/main" val="32767949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D03F1-F6F2-5845-9F48-7ECA2708040D}"/>
              </a:ext>
            </a:extLst>
          </p:cNvPr>
          <p:cNvSpPr>
            <a:spLocks noGrp="1"/>
          </p:cNvSpPr>
          <p:nvPr>
            <p:ph type="title"/>
          </p:nvPr>
        </p:nvSpPr>
        <p:spPr/>
        <p:txBody>
          <a:bodyPr/>
          <a:lstStyle/>
          <a:p>
            <a:r>
              <a:rPr lang="en-US" dirty="0"/>
              <a:t>What’s the naïve approach?</a:t>
            </a:r>
          </a:p>
        </p:txBody>
      </p:sp>
      <p:sp>
        <p:nvSpPr>
          <p:cNvPr id="3" name="Content Placeholder 2">
            <a:extLst>
              <a:ext uri="{FF2B5EF4-FFF2-40B4-BE49-F238E27FC236}">
                <a16:creationId xmlns:a16="http://schemas.microsoft.com/office/drawing/2014/main" id="{D6E604C1-BB7B-8B4F-BA6C-55CFC9035FC0}"/>
              </a:ext>
            </a:extLst>
          </p:cNvPr>
          <p:cNvSpPr>
            <a:spLocks noGrp="1"/>
          </p:cNvSpPr>
          <p:nvPr>
            <p:ph idx="1"/>
          </p:nvPr>
        </p:nvSpPr>
        <p:spPr/>
        <p:txBody>
          <a:bodyPr/>
          <a:lstStyle/>
          <a:p>
            <a:r>
              <a:rPr lang="en-US" dirty="0"/>
              <a:t>Compare repeat offending, completed schooling of youths sent to jail to those of youths not sent to jail</a:t>
            </a:r>
          </a:p>
          <a:p>
            <a:r>
              <a:rPr lang="en-US" dirty="0"/>
              <a:t>Implicit assumption: untreated outcomes of comparison group represent good counterfactual for treatment group</a:t>
            </a:r>
          </a:p>
          <a:p>
            <a:r>
              <a:rPr lang="en-US" dirty="0"/>
              <a:t>i.e., a valid estimate of repeat offending, schooling that treatment group would have experienced, had they not gone to jail</a:t>
            </a:r>
          </a:p>
          <a:p>
            <a:r>
              <a:rPr lang="en-US" dirty="0"/>
              <a:t>If not, how would be expect estimated effect of youth incarceration to be biased?</a:t>
            </a:r>
          </a:p>
        </p:txBody>
      </p:sp>
    </p:spTree>
    <p:extLst>
      <p:ext uri="{BB962C8B-B14F-4D97-AF65-F5344CB8AC3E}">
        <p14:creationId xmlns:p14="http://schemas.microsoft.com/office/powerpoint/2010/main" val="3833706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B5AD1A-2D25-9C49-A315-5736B4283A23}"/>
              </a:ext>
            </a:extLst>
          </p:cNvPr>
          <p:cNvSpPr>
            <a:spLocks noGrp="1"/>
          </p:cNvSpPr>
          <p:nvPr>
            <p:ph type="title"/>
          </p:nvPr>
        </p:nvSpPr>
        <p:spPr/>
        <p:txBody>
          <a:bodyPr/>
          <a:lstStyle/>
          <a:p>
            <a:r>
              <a:rPr lang="en-US" dirty="0"/>
              <a:t>What would be the ideal (thought) experiment?</a:t>
            </a:r>
          </a:p>
        </p:txBody>
      </p:sp>
      <p:sp>
        <p:nvSpPr>
          <p:cNvPr id="3" name="Content Placeholder 2">
            <a:extLst>
              <a:ext uri="{FF2B5EF4-FFF2-40B4-BE49-F238E27FC236}">
                <a16:creationId xmlns:a16="http://schemas.microsoft.com/office/drawing/2014/main" id="{D55D7AE7-13DB-C245-9F2B-08B34BBDC05D}"/>
              </a:ext>
            </a:extLst>
          </p:cNvPr>
          <p:cNvSpPr>
            <a:spLocks noGrp="1"/>
          </p:cNvSpPr>
          <p:nvPr>
            <p:ph idx="1"/>
          </p:nvPr>
        </p:nvSpPr>
        <p:spPr/>
        <p:txBody>
          <a:bodyPr/>
          <a:lstStyle/>
          <a:p>
            <a:r>
              <a:rPr lang="en-US" dirty="0"/>
              <a:t>Randomly assign delinquents at risk of being incarcerated either to jail or to control</a:t>
            </a:r>
          </a:p>
          <a:p>
            <a:r>
              <a:rPr lang="en-US" dirty="0"/>
              <a:t>Compare outcomes (schooling, recidivism) at some future point</a:t>
            </a:r>
          </a:p>
        </p:txBody>
      </p:sp>
    </p:spTree>
    <p:extLst>
      <p:ext uri="{BB962C8B-B14F-4D97-AF65-F5344CB8AC3E}">
        <p14:creationId xmlns:p14="http://schemas.microsoft.com/office/powerpoint/2010/main" val="27731691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696FB-7361-874E-BF06-05F6A5EEDB1E}"/>
              </a:ext>
            </a:extLst>
          </p:cNvPr>
          <p:cNvSpPr>
            <a:spLocks noGrp="1"/>
          </p:cNvSpPr>
          <p:nvPr>
            <p:ph type="title"/>
          </p:nvPr>
        </p:nvSpPr>
        <p:spPr/>
        <p:txBody>
          <a:bodyPr/>
          <a:lstStyle/>
          <a:p>
            <a:r>
              <a:rPr lang="en-US" dirty="0"/>
              <a:t>Ethical issues with thought experiment</a:t>
            </a:r>
          </a:p>
        </p:txBody>
      </p:sp>
      <p:sp>
        <p:nvSpPr>
          <p:cNvPr id="3" name="Content Placeholder 2">
            <a:extLst>
              <a:ext uri="{FF2B5EF4-FFF2-40B4-BE49-F238E27FC236}">
                <a16:creationId xmlns:a16="http://schemas.microsoft.com/office/drawing/2014/main" id="{4349BA8C-0907-304D-86F5-150198FE9703}"/>
              </a:ext>
            </a:extLst>
          </p:cNvPr>
          <p:cNvSpPr>
            <a:spLocks noGrp="1"/>
          </p:cNvSpPr>
          <p:nvPr>
            <p:ph idx="1"/>
          </p:nvPr>
        </p:nvSpPr>
        <p:spPr/>
        <p:txBody>
          <a:bodyPr/>
          <a:lstStyle/>
          <a:p>
            <a:r>
              <a:rPr lang="en-US" dirty="0"/>
              <a:t>Unequal treatment of equals!</a:t>
            </a:r>
          </a:p>
        </p:txBody>
      </p:sp>
    </p:spTree>
    <p:extLst>
      <p:ext uri="{BB962C8B-B14F-4D97-AF65-F5344CB8AC3E}">
        <p14:creationId xmlns:p14="http://schemas.microsoft.com/office/powerpoint/2010/main" val="972774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1733A-2B2C-B545-A4B6-63EEACB03652}"/>
              </a:ext>
            </a:extLst>
          </p:cNvPr>
          <p:cNvSpPr>
            <a:spLocks noGrp="1"/>
          </p:cNvSpPr>
          <p:nvPr>
            <p:ph type="title"/>
          </p:nvPr>
        </p:nvSpPr>
        <p:spPr/>
        <p:txBody>
          <a:bodyPr/>
          <a:lstStyle/>
          <a:p>
            <a:r>
              <a:rPr lang="en-US" dirty="0"/>
              <a:t>A feasible IV alternative</a:t>
            </a:r>
          </a:p>
        </p:txBody>
      </p:sp>
      <p:sp>
        <p:nvSpPr>
          <p:cNvPr id="3" name="Content Placeholder 2">
            <a:extLst>
              <a:ext uri="{FF2B5EF4-FFF2-40B4-BE49-F238E27FC236}">
                <a16:creationId xmlns:a16="http://schemas.microsoft.com/office/drawing/2014/main" id="{5DB18A93-31A4-E243-B584-2F2845880FB6}"/>
              </a:ext>
            </a:extLst>
          </p:cNvPr>
          <p:cNvSpPr>
            <a:spLocks noGrp="1"/>
          </p:cNvSpPr>
          <p:nvPr>
            <p:ph idx="1"/>
          </p:nvPr>
        </p:nvSpPr>
        <p:spPr/>
        <p:txBody>
          <a:bodyPr/>
          <a:lstStyle/>
          <a:p>
            <a:r>
              <a:rPr lang="en-US" dirty="0"/>
              <a:t>Suppose:</a:t>
            </a:r>
          </a:p>
          <a:p>
            <a:pPr lvl="1"/>
            <a:r>
              <a:rPr lang="en-US" dirty="0"/>
              <a:t>(1) cases are randomly assigned to judges; and </a:t>
            </a:r>
          </a:p>
          <a:p>
            <a:pPr lvl="1"/>
            <a:r>
              <a:rPr lang="en-US" dirty="0"/>
              <a:t>(2) judges differ in their leniency (some incarcerate more than others, all else equal)</a:t>
            </a:r>
          </a:p>
          <a:p>
            <a:r>
              <a:rPr lang="en-US" dirty="0"/>
              <a:t>Then:</a:t>
            </a:r>
          </a:p>
          <a:p>
            <a:pPr lvl="1"/>
            <a:r>
              <a:rPr lang="en-US" dirty="0"/>
              <a:t>Could use assignment to judges as an IV for incarceration; use it to identify effect of incarceration on future outcomes</a:t>
            </a:r>
          </a:p>
          <a:p>
            <a:r>
              <a:rPr lang="en-US" dirty="0"/>
              <a:t>Question: </a:t>
            </a:r>
          </a:p>
          <a:p>
            <a:pPr lvl="1"/>
            <a:r>
              <a:rPr lang="en-US" dirty="0"/>
              <a:t>which of assumptions above corresponds to </a:t>
            </a:r>
            <a:r>
              <a:rPr lang="en-US" dirty="0" err="1"/>
              <a:t>exogeneity</a:t>
            </a:r>
            <a:r>
              <a:rPr lang="en-US" dirty="0"/>
              <a:t>?  Which to relevance?</a:t>
            </a:r>
          </a:p>
        </p:txBody>
      </p:sp>
    </p:spTree>
    <p:extLst>
      <p:ext uri="{BB962C8B-B14F-4D97-AF65-F5344CB8AC3E}">
        <p14:creationId xmlns:p14="http://schemas.microsoft.com/office/powerpoint/2010/main" val="11571719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0F1DF-F91C-0049-9098-8DC0A3E2C321}"/>
              </a:ext>
            </a:extLst>
          </p:cNvPr>
          <p:cNvSpPr>
            <a:spLocks noGrp="1"/>
          </p:cNvSpPr>
          <p:nvPr>
            <p:ph type="title"/>
          </p:nvPr>
        </p:nvSpPr>
        <p:spPr/>
        <p:txBody>
          <a:bodyPr/>
          <a:lstStyle/>
          <a:p>
            <a:r>
              <a:rPr lang="en-US" dirty="0"/>
              <a:t>Sample and data</a:t>
            </a:r>
          </a:p>
        </p:txBody>
      </p:sp>
      <p:sp>
        <p:nvSpPr>
          <p:cNvPr id="3" name="Content Placeholder 2">
            <a:extLst>
              <a:ext uri="{FF2B5EF4-FFF2-40B4-BE49-F238E27FC236}">
                <a16:creationId xmlns:a16="http://schemas.microsoft.com/office/drawing/2014/main" id="{8435DC49-97DF-B048-B53D-E0FE2BF6075C}"/>
              </a:ext>
            </a:extLst>
          </p:cNvPr>
          <p:cNvSpPr>
            <a:spLocks noGrp="1"/>
          </p:cNvSpPr>
          <p:nvPr>
            <p:ph idx="1"/>
          </p:nvPr>
        </p:nvSpPr>
        <p:spPr/>
        <p:txBody>
          <a:bodyPr/>
          <a:lstStyle/>
          <a:p>
            <a:r>
              <a:rPr lang="en-US" dirty="0"/>
              <a:t>Sample: kids in Chicago born 1971-1983 who came before juvenile judge (n=37,692)</a:t>
            </a:r>
          </a:p>
          <a:p>
            <a:r>
              <a:rPr lang="en-US" dirty="0"/>
              <a:t>Also ~400,000 kids in CPS who never go to juvenile court</a:t>
            </a:r>
          </a:p>
          <a:p>
            <a:r>
              <a:rPr lang="en-US" dirty="0"/>
              <a:t>Data: CPS, Juvenile Court, Dept. of Corrections</a:t>
            </a:r>
          </a:p>
          <a:p>
            <a:r>
              <a:rPr lang="en-US" dirty="0"/>
              <a:t>Final observation at age 25</a:t>
            </a:r>
          </a:p>
        </p:txBody>
      </p:sp>
    </p:spTree>
    <p:extLst>
      <p:ext uri="{BB962C8B-B14F-4D97-AF65-F5344CB8AC3E}">
        <p14:creationId xmlns:p14="http://schemas.microsoft.com/office/powerpoint/2010/main" val="20943517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A14B038-C5B7-BD4B-B54F-12123B9C5C74}"/>
              </a:ext>
            </a:extLst>
          </p:cNvPr>
          <p:cNvPicPr>
            <a:picLocks noChangeAspect="1"/>
          </p:cNvPicPr>
          <p:nvPr/>
        </p:nvPicPr>
        <p:blipFill>
          <a:blip r:embed="rId2"/>
          <a:stretch>
            <a:fillRect/>
          </a:stretch>
        </p:blipFill>
        <p:spPr>
          <a:xfrm>
            <a:off x="3535680" y="12386"/>
            <a:ext cx="5129922" cy="6845614"/>
          </a:xfrm>
          <a:prstGeom prst="rect">
            <a:avLst/>
          </a:prstGeom>
        </p:spPr>
      </p:pic>
    </p:spTree>
    <p:extLst>
      <p:ext uri="{BB962C8B-B14F-4D97-AF65-F5344CB8AC3E}">
        <p14:creationId xmlns:p14="http://schemas.microsoft.com/office/powerpoint/2010/main" val="19435699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242</TotalTime>
  <Words>1177</Words>
  <Application>Microsoft Macintosh PowerPoint</Application>
  <PresentationFormat>Widescreen</PresentationFormat>
  <Paragraphs>91</Paragraphs>
  <Slides>29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29</vt:i4>
      </vt:variant>
    </vt:vector>
  </HeadingPairs>
  <TitlesOfParts>
    <vt:vector size="34" baseType="lpstr">
      <vt:lpstr>Arial</vt:lpstr>
      <vt:lpstr>Calibri</vt:lpstr>
      <vt:lpstr>Calibri Light</vt:lpstr>
      <vt:lpstr>Times</vt:lpstr>
      <vt:lpstr>Office Theme</vt:lpstr>
      <vt:lpstr> JUVENILE INCARCERATION, HUMAN CAPITAL, AND FUTURE CRIME: EVIDENCE FROM RANDOMLY ASSIGNED JUDGES</vt:lpstr>
      <vt:lpstr>Question</vt:lpstr>
      <vt:lpstr>Is the answer obvious?</vt:lpstr>
      <vt:lpstr>What’s the naïve approach?</vt:lpstr>
      <vt:lpstr>What would be the ideal (thought) experiment?</vt:lpstr>
      <vt:lpstr>Ethical issues with thought experiment</vt:lpstr>
      <vt:lpstr>A feasible IV alternative</vt:lpstr>
      <vt:lpstr>Sample and data</vt:lpstr>
      <vt:lpstr>PowerPoint Presentation</vt:lpstr>
      <vt:lpstr>Model</vt:lpstr>
      <vt:lpstr>Strategy</vt:lpstr>
      <vt:lpstr>Control strategy</vt:lpstr>
      <vt:lpstr>PowerPoint Presentation</vt:lpstr>
      <vt:lpstr>PowerPoint Presentation</vt:lpstr>
      <vt:lpstr>IV strategy</vt:lpstr>
      <vt:lpstr>Constructing the IV</vt:lpstr>
      <vt:lpstr>How much do judges differ?</vt:lpstr>
      <vt:lpstr>Instrument validity: exogeneity</vt:lpstr>
      <vt:lpstr>PowerPoint Presentation</vt:lpstr>
      <vt:lpstr>Instrument validity: relevance</vt:lpstr>
      <vt:lpstr>PowerPoint Presentation</vt:lpstr>
      <vt:lpstr>IV estimates: the 2nd stage</vt:lpstr>
      <vt:lpstr>PowerPoint Presentation</vt:lpstr>
      <vt:lpstr>PowerPoint Presentation</vt:lpstr>
      <vt:lpstr>PowerPoint Presentation</vt:lpstr>
      <vt:lpstr>Reality check: monotonicity</vt:lpstr>
      <vt:lpstr>Bottom line</vt:lpstr>
      <vt:lpstr>PowerPoint Presentation</vt:lpstr>
      <vt:lpstr>PowerPoint Presentation</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JUVENILE INCARCERATION, HUMAN CAPITAL, AND FUTURE CRIME: EVIDENCE FROM RANDOMLY ASSIGNED JUDGES</dc:title>
  <dc:creator>Microsoft Office User</dc:creator>
  <cp:lastModifiedBy>Microsoft Office User</cp:lastModifiedBy>
  <cp:revision>16</cp:revision>
  <dcterms:created xsi:type="dcterms:W3CDTF">2018-04-10T14:48:00Z</dcterms:created>
  <dcterms:modified xsi:type="dcterms:W3CDTF">2018-04-10T18:50:16Z</dcterms:modified>
</cp:coreProperties>
</file>

<file path=docProps/thumbnail.jpeg>
</file>